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8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7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D661-1836-44F7-8FAF-35E8F866ECD3}" type="datetime1">
              <a:rPr lang="en-US" smtClean="0"/>
              <a:pPr/>
              <a:t>12/5/11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71CE-B899-4B2B-848D-9F12F0C901B6}" type="datetimeFigureOut">
              <a:rPr lang="en-US" smtClean="0"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606D-E5C4-4C2F-8241-EC2663EF1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F1CA-F464-4B29-B867-EAF8A9B936E3}" type="datetime1">
              <a:rPr lang="en-US" smtClean="0"/>
              <a:pPr/>
              <a:t>12/5/11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B357-51B9-47D2-A71D-0D06CB03185D}" type="datetime1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B827-F132-4DF6-9FB9-4035A4C798EF}" type="datetime1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A601-7D32-4ED7-AD1A-974B6DDBDCDC}" type="datetime1">
              <a:rPr lang="en-US" smtClean="0"/>
              <a:pPr/>
              <a:t>12/5/11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7B41-4A0C-4639-A132-E5C8F99A4BE8}" type="datetime1">
              <a:rPr lang="en-US" smtClean="0"/>
              <a:pPr/>
              <a:t>12/5/11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67FD-6084-4075-993E-77EC8038773F}" type="datetime1">
              <a:rPr lang="en-US" smtClean="0"/>
              <a:pPr/>
              <a:t>12/5/11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8B47-74BA-4873-ADAE-EB0120124E83}" type="datetime1">
              <a:rPr lang="en-US" smtClean="0"/>
              <a:pPr/>
              <a:t>12/5/11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52C1-9A39-494C-9977-BBEFAB872C1F}" type="datetime1">
              <a:rPr lang="en-US" smtClean="0"/>
              <a:pPr/>
              <a:t>12/5/11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CE2-EA00-4376-9A66-47ABB8B02CF5}" type="datetime1">
              <a:rPr lang="en-US" smtClean="0"/>
              <a:pPr/>
              <a:t>12/5/11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DA47DADC-55EA-4839-91C8-5BCC0EC06F5C}" type="datetime1">
              <a:rPr lang="en-US" smtClean="0"/>
              <a:pPr/>
              <a:t>12/5/11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The golden age</a:t>
            </a:r>
            <a:br>
              <a:rPr lang="en-US"/>
            </a:br>
            <a:r>
              <a:rPr lang="en-US"/>
              <a:t>of A</a:t>
            </a:r>
            <a:r>
              <a:rPr lang="en-US"/>
              <a:t>merican magazines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1890-today</a:t>
            </a:r>
          </a:p>
        </p:txBody>
      </p:sp>
    </p:spTree>
    <p:extLst>
      <p:ext uri="{BB962C8B-B14F-4D97-AF65-F5344CB8AC3E}">
        <p14:creationId xmlns:p14="http://schemas.microsoft.com/office/powerpoint/2010/main" val="1630079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halftone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At about the same time a new invention revolutionized printing: the halftone.</a:t>
            </a:r>
          </a:p>
          <a:p>
            <a:r>
              <a:rPr lang="en-US"/>
              <a:t>Before the halftone, all photos and other art was printed using wood or metal engravings.</a:t>
            </a:r>
          </a:p>
          <a:p>
            <a:r>
              <a:rPr lang="en-US"/>
              <a:t>The process meant artists had to copy photos.</a:t>
            </a:r>
          </a:p>
          <a:p>
            <a:r>
              <a:rPr lang="en-US"/>
              <a:t>Photos could not be directly transferred to print.</a:t>
            </a:r>
          </a:p>
        </p:txBody>
      </p:sp>
    </p:spTree>
    <p:extLst>
      <p:ext uri="{BB962C8B-B14F-4D97-AF65-F5344CB8AC3E}">
        <p14:creationId xmlns:p14="http://schemas.microsoft.com/office/powerpoint/2010/main" val="327738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Engravings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When readers during the civil war saw photos, this is the kind of “photo” they saw: an engraving.</a:t>
            </a:r>
          </a:p>
        </p:txBody>
      </p:sp>
      <p:pic>
        <p:nvPicPr>
          <p:cNvPr id="5" name="Picture 4" descr="civilwarengrav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171" y="3604432"/>
            <a:ext cx="44831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68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93518"/>
            <a:ext cx="7315200" cy="658462"/>
          </a:xfrm>
        </p:spPr>
        <p:txBody>
          <a:bodyPr/>
          <a:lstStyle/>
          <a:p>
            <a:r>
              <a:rPr lang="en-US"/>
              <a:t>Engravings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46045"/>
            <a:ext cx="7315200" cy="4463316"/>
          </a:xfrm>
        </p:spPr>
        <p:txBody>
          <a:bodyPr/>
          <a:lstStyle/>
          <a:p>
            <a:r>
              <a:rPr lang="en-US" i="1"/>
              <a:t>Harper’s Weekly </a:t>
            </a:r>
            <a:r>
              <a:rPr lang="en-US"/>
              <a:t>featured engravings. Here’s one of Fargo, 1881.</a:t>
            </a:r>
          </a:p>
        </p:txBody>
      </p:sp>
      <p:pic>
        <p:nvPicPr>
          <p:cNvPr id="5" name="Picture 4" descr="fargoengrav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697" y="2362037"/>
            <a:ext cx="6593727" cy="439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47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halftone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69833"/>
            <a:ext cx="4509359" cy="3539527"/>
          </a:xfrm>
        </p:spPr>
        <p:txBody>
          <a:bodyPr/>
          <a:lstStyle/>
          <a:p>
            <a:r>
              <a:rPr lang="en-US"/>
              <a:t>Shades of gray or tones of color are converted into dots.</a:t>
            </a:r>
          </a:p>
          <a:p>
            <a:r>
              <a:rPr lang="en-US"/>
              <a:t>The closer the dots, the darker the shade or color appears.</a:t>
            </a:r>
          </a:p>
          <a:p>
            <a:r>
              <a:rPr lang="en-US"/>
              <a:t>This greatly reduced the cost of printing illustrations. Magazines became profusely illustrated.</a:t>
            </a:r>
          </a:p>
        </p:txBody>
      </p:sp>
      <p:pic>
        <p:nvPicPr>
          <p:cNvPr id="4" name="Picture 3" descr="halfton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759" y="2945730"/>
            <a:ext cx="3352381" cy="39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48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Emphasis shifted from literature and fiction to examining social problems.</a:t>
            </a:r>
          </a:p>
          <a:p>
            <a:r>
              <a:rPr lang="en-US"/>
              <a:t>Greater practical information.</a:t>
            </a:r>
          </a:p>
          <a:p>
            <a:r>
              <a:rPr lang="en-US"/>
              <a:t>Less poetry.</a:t>
            </a:r>
          </a:p>
        </p:txBody>
      </p:sp>
    </p:spTree>
    <p:extLst>
      <p:ext uri="{BB962C8B-B14F-4D97-AF65-F5344CB8AC3E}">
        <p14:creationId xmlns:p14="http://schemas.microsoft.com/office/powerpoint/2010/main" val="384469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Muckraking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69833"/>
            <a:ext cx="5470672" cy="3539527"/>
          </a:xfrm>
        </p:spPr>
        <p:txBody>
          <a:bodyPr/>
          <a:lstStyle/>
          <a:p>
            <a:r>
              <a:rPr lang="en-US"/>
              <a:t>Theodore Roosevelt’s term for crusading journalism.</a:t>
            </a:r>
          </a:p>
          <a:p>
            <a:r>
              <a:rPr lang="en-US"/>
              <a:t>Magazines worked to uncover crime and abuses.</a:t>
            </a:r>
          </a:p>
          <a:p>
            <a:r>
              <a:rPr lang="en-US"/>
              <a:t>S.S. McClure became most famous with his </a:t>
            </a:r>
            <a:r>
              <a:rPr lang="en-US" i="1"/>
              <a:t>McClure’s Magazine.</a:t>
            </a:r>
          </a:p>
        </p:txBody>
      </p:sp>
      <p:pic>
        <p:nvPicPr>
          <p:cNvPr id="5" name="Picture 4" descr="mcclure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806" y="2889370"/>
            <a:ext cx="2127563" cy="319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76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11211"/>
            <a:ext cx="7315200" cy="1034725"/>
          </a:xfrm>
        </p:spPr>
        <p:txBody>
          <a:bodyPr/>
          <a:lstStyle/>
          <a:p>
            <a:r>
              <a:rPr lang="en-US"/>
              <a:t>Other prominent muckrakers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45937"/>
            <a:ext cx="7315200" cy="1316923"/>
          </a:xfrm>
        </p:spPr>
        <p:txBody>
          <a:bodyPr/>
          <a:lstStyle/>
          <a:p>
            <a:r>
              <a:rPr lang="en-US" i="1"/>
              <a:t>Munsey’s</a:t>
            </a:r>
            <a:r>
              <a:rPr lang="en-US"/>
              <a:t> and </a:t>
            </a:r>
            <a:r>
              <a:rPr lang="en-US" i="1"/>
              <a:t>Cosmopolitan</a:t>
            </a:r>
            <a:r>
              <a:rPr lang="en-US"/>
              <a:t>.</a:t>
            </a:r>
          </a:p>
          <a:p>
            <a:r>
              <a:rPr lang="en-US" i="1"/>
              <a:t>Cosmo</a:t>
            </a:r>
            <a:r>
              <a:rPr lang="en-US"/>
              <a:t> today has radically changed its formula. But already by 1906 we can see a shift in its design.</a:t>
            </a:r>
          </a:p>
        </p:txBody>
      </p:sp>
      <p:pic>
        <p:nvPicPr>
          <p:cNvPr id="4" name="Picture 3" descr="munsey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14" y="3264349"/>
            <a:ext cx="2450794" cy="3593651"/>
          </a:xfrm>
          <a:prstGeom prst="rect">
            <a:avLst/>
          </a:prstGeom>
        </p:spPr>
      </p:pic>
      <p:pic>
        <p:nvPicPr>
          <p:cNvPr id="5" name="Picture 4" descr="cosmo19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049" y="3362860"/>
            <a:ext cx="2958801" cy="3495140"/>
          </a:xfrm>
          <a:prstGeom prst="rect">
            <a:avLst/>
          </a:prstGeom>
        </p:spPr>
      </p:pic>
      <p:pic>
        <p:nvPicPr>
          <p:cNvPr id="6" name="Picture 5" descr="cosmo190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967" y="3433408"/>
            <a:ext cx="2332456" cy="340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07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Famous muckrakers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69833"/>
            <a:ext cx="5023947" cy="3539527"/>
          </a:xfrm>
        </p:spPr>
        <p:txBody>
          <a:bodyPr/>
          <a:lstStyle/>
          <a:p>
            <a:r>
              <a:rPr lang="en-US"/>
              <a:t>Ida Tarbell became famous for her investigation of John D. Rockefeller and the Standard Oil Co.</a:t>
            </a:r>
          </a:p>
          <a:p>
            <a:r>
              <a:rPr lang="en-US"/>
              <a:t>The Standard Oil trust was broken up after a federal investigation based on Tarbell’s allegations.</a:t>
            </a:r>
          </a:p>
        </p:txBody>
      </p:sp>
      <p:pic>
        <p:nvPicPr>
          <p:cNvPr id="4" name="Picture 3" descr="mcclure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319" y="3423657"/>
            <a:ext cx="2158730" cy="3149206"/>
          </a:xfrm>
          <a:prstGeom prst="rect">
            <a:avLst/>
          </a:prstGeom>
        </p:spPr>
      </p:pic>
      <p:pic>
        <p:nvPicPr>
          <p:cNvPr id="5" name="Picture 4" descr="idatarbe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425" y="4856158"/>
            <a:ext cx="1507491" cy="171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8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Decline of muckraking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Between 1902-1912, almost all of American society was examined by muckrakers—including the press itself.</a:t>
            </a:r>
          </a:p>
          <a:p>
            <a:r>
              <a:rPr lang="en-US"/>
              <a:t>By World War I, however, this kind of investigative work in magazines was dwindling.</a:t>
            </a:r>
          </a:p>
        </p:txBody>
      </p:sp>
    </p:spTree>
    <p:extLst>
      <p:ext uri="{BB962C8B-B14F-4D97-AF65-F5344CB8AC3E}">
        <p14:creationId xmlns:p14="http://schemas.microsoft.com/office/powerpoint/2010/main" val="2780349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muckraking declined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Public lost interest in examining society’s problems.</a:t>
            </a:r>
          </a:p>
          <a:p>
            <a:r>
              <a:rPr lang="en-US"/>
              <a:t>Progressive spirit diminished.</a:t>
            </a:r>
          </a:p>
          <a:p>
            <a:r>
              <a:rPr lang="en-US"/>
              <a:t>Big business bought out and closed some magazines.</a:t>
            </a:r>
          </a:p>
          <a:p>
            <a:r>
              <a:rPr lang="en-US"/>
              <a:t>Many abuses uncovered my muckrakers were corrected.</a:t>
            </a:r>
          </a:p>
        </p:txBody>
      </p:sp>
    </p:spTree>
    <p:extLst>
      <p:ext uri="{BB962C8B-B14F-4D97-AF65-F5344CB8AC3E}">
        <p14:creationId xmlns:p14="http://schemas.microsoft.com/office/powerpoint/2010/main" val="594734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Makhasin</a:t>
            </a:r>
            <a:r>
              <a:rPr lang="en-US"/>
              <a:t>=a storehouse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Magazines have been part of printed media since the 1700s.</a:t>
            </a:r>
          </a:p>
          <a:p>
            <a:r>
              <a:rPr lang="en-US"/>
              <a:t>From an Arabic word meaning storehouse. In French, </a:t>
            </a:r>
            <a:r>
              <a:rPr lang="en-US" i="1"/>
              <a:t>magazin</a:t>
            </a:r>
            <a:r>
              <a:rPr lang="en-US"/>
              <a:t> means store.</a:t>
            </a:r>
          </a:p>
          <a:p>
            <a:r>
              <a:rPr lang="en-US"/>
              <a:t>Magazines used to be a “storehouse” for a variety of things.</a:t>
            </a:r>
          </a:p>
        </p:txBody>
      </p:sp>
    </p:spTree>
    <p:extLst>
      <p:ext uri="{BB962C8B-B14F-4D97-AF65-F5344CB8AC3E}">
        <p14:creationId xmlns:p14="http://schemas.microsoft.com/office/powerpoint/2010/main" val="1481045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idea: news magazine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Reporting events in a more literary style began with </a:t>
            </a:r>
            <a:r>
              <a:rPr lang="en-US" i="1"/>
              <a:t>World’s Work.</a:t>
            </a:r>
          </a:p>
        </p:txBody>
      </p:sp>
      <p:pic>
        <p:nvPicPr>
          <p:cNvPr id="4" name="Picture 3" descr="worldsworkma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790" y="3448107"/>
            <a:ext cx="2760544" cy="355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Time</a:t>
            </a:r>
            <a:r>
              <a:rPr lang="en-US"/>
              <a:t> magazine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69833"/>
            <a:ext cx="3649472" cy="3539527"/>
          </a:xfrm>
        </p:spPr>
        <p:txBody>
          <a:bodyPr/>
          <a:lstStyle/>
          <a:p>
            <a:r>
              <a:rPr lang="en-US"/>
              <a:t>Henry Luce established </a:t>
            </a:r>
            <a:r>
              <a:rPr lang="en-US" i="1"/>
              <a:t>Time</a:t>
            </a:r>
            <a:r>
              <a:rPr lang="en-US"/>
              <a:t> in 1923. It became the iconic newsmagazine.</a:t>
            </a:r>
          </a:p>
          <a:p>
            <a:r>
              <a:rPr lang="en-US"/>
              <a:t>Luce’s empire grew to include </a:t>
            </a:r>
            <a:r>
              <a:rPr lang="en-US" i="1"/>
              <a:t>Life, Fortune, Sports Illustrated, People</a:t>
            </a:r>
            <a:r>
              <a:rPr lang="en-US"/>
              <a:t> and </a:t>
            </a:r>
            <a:r>
              <a:rPr lang="en-US" i="1"/>
              <a:t>Money</a:t>
            </a:r>
            <a:r>
              <a:rPr lang="en-US"/>
              <a:t>.</a:t>
            </a:r>
          </a:p>
        </p:txBody>
      </p:sp>
      <p:pic>
        <p:nvPicPr>
          <p:cNvPr id="4" name="Picture 3" descr="timefirstiss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460" y="1371600"/>
            <a:ext cx="435254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90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5630" y="1579989"/>
            <a:ext cx="4552879" cy="1154097"/>
          </a:xfrm>
        </p:spPr>
        <p:txBody>
          <a:bodyPr/>
          <a:lstStyle/>
          <a:p>
            <a:r>
              <a:rPr lang="en-US" i="1"/>
              <a:t>Ladies’ Home Journal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5630" y="2769833"/>
            <a:ext cx="3833969" cy="3539527"/>
          </a:xfrm>
        </p:spPr>
        <p:txBody>
          <a:bodyPr/>
          <a:lstStyle/>
          <a:p>
            <a:r>
              <a:rPr lang="en-US" i="1"/>
              <a:t>Ladies’ Home Journal </a:t>
            </a:r>
            <a:r>
              <a:rPr lang="en-US"/>
              <a:t>under famous editor Edward Bok became the first American magazine to sell over 1 million.</a:t>
            </a:r>
          </a:p>
          <a:p>
            <a:r>
              <a:rPr lang="en-US"/>
              <a:t>By 1912 it approached 2 million circulation.</a:t>
            </a:r>
          </a:p>
        </p:txBody>
      </p:sp>
      <p:pic>
        <p:nvPicPr>
          <p:cNvPr id="4" name="Picture 3" descr="ladieshomejournal19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3820"/>
            <a:ext cx="4395631" cy="524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42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34507"/>
            <a:ext cx="8104546" cy="834835"/>
          </a:xfrm>
        </p:spPr>
        <p:txBody>
          <a:bodyPr/>
          <a:lstStyle/>
          <a:p>
            <a:r>
              <a:rPr lang="en-US" i="1"/>
              <a:t>Saturday Evening Post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78107"/>
            <a:ext cx="4910547" cy="3931254"/>
          </a:xfrm>
        </p:spPr>
        <p:txBody>
          <a:bodyPr/>
          <a:lstStyle/>
          <a:p>
            <a:r>
              <a:rPr lang="en-US"/>
              <a:t>Could </a:t>
            </a:r>
            <a:r>
              <a:rPr lang="en-US" i="1"/>
              <a:t>LHJ</a:t>
            </a:r>
            <a:r>
              <a:rPr lang="en-US"/>
              <a:t> publisher Cyrus H.K. Curtis find similar success with a general-interest magazine for men? </a:t>
            </a:r>
          </a:p>
          <a:p>
            <a:r>
              <a:rPr lang="en-US"/>
              <a:t>He tried with the </a:t>
            </a:r>
            <a:r>
              <a:rPr lang="en-US" i="1"/>
              <a:t>Saturday Evening Post</a:t>
            </a:r>
            <a:r>
              <a:rPr lang="en-US"/>
              <a:t>.</a:t>
            </a:r>
          </a:p>
          <a:p>
            <a:r>
              <a:rPr lang="en-US"/>
              <a:t>Advertising of the new automobile industry helped make it successful.</a:t>
            </a:r>
          </a:p>
        </p:txBody>
      </p:sp>
      <p:pic>
        <p:nvPicPr>
          <p:cNvPr id="4" name="Picture 3" descr="saturdayeveningpost19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947" y="2378106"/>
            <a:ext cx="3193999" cy="447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05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69833"/>
            <a:ext cx="4242639" cy="3539527"/>
          </a:xfrm>
        </p:spPr>
        <p:txBody>
          <a:bodyPr/>
          <a:lstStyle/>
          <a:p>
            <a:r>
              <a:rPr lang="en-US" i="1"/>
              <a:t>Life</a:t>
            </a:r>
            <a:r>
              <a:rPr lang="en-US"/>
              <a:t> was the greatest of all general-interest photo magazines.</a:t>
            </a:r>
          </a:p>
          <a:p>
            <a:r>
              <a:rPr lang="en-US"/>
              <a:t>Established by Henry Luce in 1936, it competed directly with </a:t>
            </a:r>
            <a:r>
              <a:rPr lang="en-US" i="1"/>
              <a:t>Saturday Evening Post</a:t>
            </a:r>
            <a:r>
              <a:rPr lang="en-US"/>
              <a:t>.</a:t>
            </a:r>
          </a:p>
        </p:txBody>
      </p:sp>
      <p:pic>
        <p:nvPicPr>
          <p:cNvPr id="4" name="Picture 3" descr="lifemagazine1stiss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039" y="1884260"/>
            <a:ext cx="3735704" cy="497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80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524737"/>
          </a:xfrm>
        </p:spPr>
        <p:txBody>
          <a:bodyPr/>
          <a:lstStyle/>
          <a:p>
            <a:r>
              <a:rPr lang="en-US" i="1"/>
              <a:t>Life</a:t>
            </a:r>
            <a:r>
              <a:rPr lang="en-US"/>
              <a:t> vs. </a:t>
            </a:r>
            <a:r>
              <a:rPr lang="en-US" i="1"/>
              <a:t>Saturday Evening Post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69453"/>
            <a:ext cx="7315200" cy="1587363"/>
          </a:xfrm>
        </p:spPr>
        <p:txBody>
          <a:bodyPr/>
          <a:lstStyle/>
          <a:p>
            <a:r>
              <a:rPr lang="en-US"/>
              <a:t>After World War II </a:t>
            </a:r>
            <a:r>
              <a:rPr lang="en-US" i="1"/>
              <a:t>Life</a:t>
            </a:r>
            <a:r>
              <a:rPr lang="en-US"/>
              <a:t> grew to 7.7 million.</a:t>
            </a:r>
          </a:p>
          <a:p>
            <a:r>
              <a:rPr lang="en-US" i="1"/>
              <a:t>Saturday Evening Post </a:t>
            </a:r>
            <a:r>
              <a:rPr lang="en-US"/>
              <a:t>reached nearly 7 million. </a:t>
            </a:r>
          </a:p>
          <a:p>
            <a:r>
              <a:rPr lang="en-US"/>
              <a:t>It was famous for its Norman Rockwell paintings depicting traditional American values.</a:t>
            </a:r>
          </a:p>
        </p:txBody>
      </p:sp>
      <p:pic>
        <p:nvPicPr>
          <p:cNvPr id="4" name="Picture 3" descr="saturdayeveningpos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48" y="3656816"/>
            <a:ext cx="2339113" cy="3442173"/>
          </a:xfrm>
          <a:prstGeom prst="rect">
            <a:avLst/>
          </a:prstGeom>
        </p:spPr>
      </p:pic>
      <p:pic>
        <p:nvPicPr>
          <p:cNvPr id="5" name="Picture 4" descr="saturdayeveningpost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595" y="3656816"/>
            <a:ext cx="2556251" cy="344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56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Lowest common denominator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These Americans reached millions by providing lowest common denominator of mass tastes.</a:t>
            </a:r>
          </a:p>
          <a:p>
            <a:r>
              <a:rPr lang="en-US"/>
              <a:t>But they couldn’t reach as many as television.</a:t>
            </a:r>
          </a:p>
          <a:p>
            <a:r>
              <a:rPr lang="en-US"/>
              <a:t>After the mid-1950s, circulations held. But advertising revenue waned.</a:t>
            </a:r>
          </a:p>
        </p:txBody>
      </p:sp>
    </p:spTree>
    <p:extLst>
      <p:ext uri="{BB962C8B-B14F-4D97-AF65-F5344CB8AC3E}">
        <p14:creationId xmlns:p14="http://schemas.microsoft.com/office/powerpoint/2010/main" val="17731952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Demise of golden-age mags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69833"/>
            <a:ext cx="3799956" cy="3539527"/>
          </a:xfrm>
        </p:spPr>
        <p:txBody>
          <a:bodyPr/>
          <a:lstStyle/>
          <a:p>
            <a:r>
              <a:rPr lang="en-US"/>
              <a:t>Printing costs, too, were increasing, as advertisers moved to television.</a:t>
            </a:r>
          </a:p>
          <a:p>
            <a:r>
              <a:rPr lang="en-US"/>
              <a:t>In 1969 </a:t>
            </a:r>
            <a:r>
              <a:rPr lang="en-US" i="1"/>
              <a:t>Saturday Evening Post </a:t>
            </a:r>
            <a:r>
              <a:rPr lang="en-US"/>
              <a:t>folded.</a:t>
            </a:r>
          </a:p>
          <a:p>
            <a:r>
              <a:rPr lang="en-US"/>
              <a:t>In 1972 </a:t>
            </a:r>
            <a:r>
              <a:rPr lang="en-US" i="1"/>
              <a:t>Life</a:t>
            </a:r>
            <a:r>
              <a:rPr lang="en-US"/>
              <a:t> folded.</a:t>
            </a:r>
          </a:p>
          <a:p>
            <a:r>
              <a:rPr lang="en-US"/>
              <a:t>Both have returned in different disguises, but are not the same as the old mass-circulation weeklies.</a:t>
            </a:r>
          </a:p>
        </p:txBody>
      </p:sp>
      <p:pic>
        <p:nvPicPr>
          <p:cNvPr id="4" name="Picture 3" descr="saturdayeveningpost20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320" y="2950136"/>
            <a:ext cx="2057143" cy="2755555"/>
          </a:xfrm>
          <a:prstGeom prst="rect">
            <a:avLst/>
          </a:prstGeom>
        </p:spPr>
      </p:pic>
      <p:pic>
        <p:nvPicPr>
          <p:cNvPr id="5" name="Picture 4" descr="life197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643" y="2950136"/>
            <a:ext cx="2154048" cy="275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11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Growth of niche magazines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Special-interest magazines had always existed.</a:t>
            </a:r>
          </a:p>
          <a:p>
            <a:r>
              <a:rPr lang="en-US"/>
              <a:t>General-interest magazines, however, had greatest power until television.</a:t>
            </a:r>
          </a:p>
          <a:p>
            <a:r>
              <a:rPr lang="en-US"/>
              <a:t>Other relatively general-interest mags like </a:t>
            </a:r>
            <a:r>
              <a:rPr lang="en-US" i="1"/>
              <a:t>Time</a:t>
            </a:r>
            <a:r>
              <a:rPr lang="en-US"/>
              <a:t> and </a:t>
            </a:r>
            <a:r>
              <a:rPr lang="en-US" i="1"/>
              <a:t>TV Guide</a:t>
            </a:r>
            <a:r>
              <a:rPr lang="en-US"/>
              <a:t> tried to establish a niche by regional and targeted marketing.</a:t>
            </a:r>
          </a:p>
          <a:p>
            <a:r>
              <a:rPr lang="en-US"/>
              <a:t>By the 1980s magazine publishing was expanding in niche areas.</a:t>
            </a:r>
          </a:p>
        </p:txBody>
      </p:sp>
    </p:spTree>
    <p:extLst>
      <p:ext uri="{BB962C8B-B14F-4D97-AF65-F5344CB8AC3E}">
        <p14:creationId xmlns:p14="http://schemas.microsoft.com/office/powerpoint/2010/main" val="1596632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Magazines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69833"/>
            <a:ext cx="4323545" cy="3539527"/>
          </a:xfrm>
        </p:spPr>
        <p:txBody>
          <a:bodyPr/>
          <a:lstStyle/>
          <a:p>
            <a:r>
              <a:rPr lang="en-US"/>
              <a:t>In 1995 the highest-circulation magazine in America was </a:t>
            </a:r>
            <a:r>
              <a:rPr lang="en-US" i="1"/>
              <a:t>Modern Maturity</a:t>
            </a:r>
            <a:r>
              <a:rPr lang="en-US"/>
              <a:t>, issued by the American Association of Retired Persons (AARP).</a:t>
            </a:r>
          </a:p>
          <a:p>
            <a:r>
              <a:rPr lang="en-US"/>
              <a:t>Circulation: nearly 20 million.</a:t>
            </a:r>
          </a:p>
          <a:p>
            <a:r>
              <a:rPr lang="en-US" i="1"/>
              <a:t>TV Guide </a:t>
            </a:r>
            <a:r>
              <a:rPr lang="en-US"/>
              <a:t>still sold 17 million a week.</a:t>
            </a:r>
          </a:p>
        </p:txBody>
      </p:sp>
      <p:pic>
        <p:nvPicPr>
          <p:cNvPr id="4" name="Picture 3" descr="modernmatur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945" y="2280183"/>
            <a:ext cx="3510663" cy="448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36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6900" y="1544715"/>
            <a:ext cx="5092700" cy="1154097"/>
          </a:xfrm>
        </p:spPr>
        <p:txBody>
          <a:bodyPr/>
          <a:lstStyle/>
          <a:p>
            <a:r>
              <a:rPr lang="en-US"/>
              <a:t>Magazines as genre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6900" y="2769833"/>
            <a:ext cx="5092700" cy="3539527"/>
          </a:xfrm>
        </p:spPr>
        <p:txBody>
          <a:bodyPr/>
          <a:lstStyle/>
          <a:p>
            <a:pPr marL="45720" indent="0">
              <a:buNone/>
            </a:pPr>
            <a:r>
              <a:rPr lang="en-US"/>
              <a:t>What defines a magazine?</a:t>
            </a:r>
          </a:p>
          <a:p>
            <a:r>
              <a:rPr lang="en-US"/>
              <a:t>Timeless quality, less news-oriented.</a:t>
            </a:r>
          </a:p>
          <a:p>
            <a:r>
              <a:rPr lang="en-US"/>
              <a:t>Smaller format than newspapers.</a:t>
            </a:r>
          </a:p>
          <a:p>
            <a:r>
              <a:rPr lang="en-US"/>
              <a:t>Better paper quality.</a:t>
            </a:r>
          </a:p>
          <a:p>
            <a:r>
              <a:rPr lang="en-US"/>
              <a:t>More sophisticated design.</a:t>
            </a:r>
          </a:p>
          <a:p>
            <a:r>
              <a:rPr lang="en-US"/>
              <a:t>No articles on cover.</a:t>
            </a:r>
          </a:p>
          <a:p>
            <a:r>
              <a:rPr lang="en-US"/>
              <a:t>Niche audience.</a:t>
            </a:r>
          </a:p>
        </p:txBody>
      </p:sp>
      <p:pic>
        <p:nvPicPr>
          <p:cNvPr id="4" name="Picture 3" descr="ladieshomejou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57" y="2138712"/>
            <a:ext cx="2857143" cy="40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974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689353"/>
          </a:xfrm>
        </p:spPr>
        <p:txBody>
          <a:bodyPr/>
          <a:lstStyle/>
          <a:p>
            <a:r>
              <a:rPr lang="en-US"/>
              <a:t>Top-selling magazines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34068"/>
            <a:ext cx="7399129" cy="2116486"/>
          </a:xfrm>
        </p:spPr>
        <p:txBody>
          <a:bodyPr/>
          <a:lstStyle/>
          <a:p>
            <a:r>
              <a:rPr lang="en-US"/>
              <a:t>IN 2005 the AARP’s magazine, now renamed </a:t>
            </a:r>
            <a:r>
              <a:rPr lang="en-US" i="1"/>
              <a:t>to AARP The Magazine</a:t>
            </a:r>
            <a:r>
              <a:rPr lang="en-US"/>
              <a:t>, had reached 22 million.</a:t>
            </a:r>
          </a:p>
          <a:p>
            <a:r>
              <a:rPr lang="en-US" i="1"/>
              <a:t>Better Homes and Gardens</a:t>
            </a:r>
            <a:r>
              <a:rPr lang="en-US"/>
              <a:t> came in second, 8 million.</a:t>
            </a:r>
          </a:p>
          <a:p>
            <a:r>
              <a:rPr lang="en-US"/>
              <a:t>All magazines now maintain an online presence.</a:t>
            </a:r>
          </a:p>
          <a:p>
            <a:r>
              <a:rPr lang="en-US"/>
              <a:t>Some magazines are totally online: </a:t>
            </a:r>
            <a:r>
              <a:rPr lang="en-US" i="1"/>
              <a:t>Cosmo Girl </a:t>
            </a:r>
            <a:r>
              <a:rPr lang="en-US"/>
              <a:t>did not survive a print edition, but survives on the net.</a:t>
            </a:r>
          </a:p>
        </p:txBody>
      </p:sp>
      <p:pic>
        <p:nvPicPr>
          <p:cNvPr id="4" name="Picture 3" descr="cosmogirlwebsi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358" y="4456379"/>
            <a:ext cx="4599064" cy="253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89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99343"/>
            <a:ext cx="7315200" cy="740768"/>
          </a:xfrm>
        </p:spPr>
        <p:txBody>
          <a:bodyPr/>
          <a:lstStyle/>
          <a:p>
            <a:r>
              <a:rPr lang="en-US"/>
              <a:t>Demise of general interest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37007"/>
            <a:ext cx="4650821" cy="4072353"/>
          </a:xfrm>
        </p:spPr>
        <p:txBody>
          <a:bodyPr/>
          <a:lstStyle/>
          <a:p>
            <a:r>
              <a:rPr lang="en-US"/>
              <a:t>General-interest magazines used to be common.</a:t>
            </a:r>
          </a:p>
          <a:p>
            <a:r>
              <a:rPr lang="en-US"/>
              <a:t>Today most are specialty magazines.</a:t>
            </a:r>
          </a:p>
          <a:p>
            <a:r>
              <a:rPr lang="en-US"/>
              <a:t>Large-format has become smaller; small has become larger.</a:t>
            </a:r>
          </a:p>
        </p:txBody>
      </p:sp>
      <p:pic>
        <p:nvPicPr>
          <p:cNvPr id="4" name="Picture 3" descr="oldtvgu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685" y="4094810"/>
            <a:ext cx="2072114" cy="2927805"/>
          </a:xfrm>
          <a:prstGeom prst="rect">
            <a:avLst/>
          </a:prstGeom>
        </p:spPr>
      </p:pic>
      <p:pic>
        <p:nvPicPr>
          <p:cNvPr id="5" name="Picture 4" descr="newtvgu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221" y="2237007"/>
            <a:ext cx="3545921" cy="478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33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Beginning of the 20</a:t>
            </a:r>
            <a:r>
              <a:rPr lang="en-US" baseline="30000"/>
              <a:t>th</a:t>
            </a:r>
            <a:r>
              <a:rPr lang="en-US"/>
              <a:t> century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1900: beginning of the golden age of magazines.</a:t>
            </a:r>
          </a:p>
          <a:p>
            <a:r>
              <a:rPr lang="en-US"/>
              <a:t>National in scope; no true national newspapers at this time.</a:t>
            </a:r>
          </a:p>
          <a:p>
            <a:r>
              <a:rPr lang="en-US"/>
              <a:t>Magazines pulled together a heterogeneous nation.</a:t>
            </a:r>
          </a:p>
        </p:txBody>
      </p:sp>
    </p:spTree>
    <p:extLst>
      <p:ext uri="{BB962C8B-B14F-4D97-AF65-F5344CB8AC3E}">
        <p14:creationId xmlns:p14="http://schemas.microsoft.com/office/powerpoint/2010/main" val="882440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Low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69833"/>
            <a:ext cx="2648541" cy="3539527"/>
          </a:xfrm>
        </p:spPr>
        <p:txBody>
          <a:bodyPr/>
          <a:lstStyle/>
          <a:p>
            <a:r>
              <a:rPr lang="en-US"/>
              <a:t>By 1900 magazines were able to reduce their price to almost nothing.</a:t>
            </a:r>
          </a:p>
          <a:p>
            <a:r>
              <a:rPr lang="en-US" i="1"/>
              <a:t>Ladies’ Home Journal </a:t>
            </a:r>
            <a:r>
              <a:rPr lang="en-US"/>
              <a:t>was 5 cents.</a:t>
            </a:r>
          </a:p>
          <a:p>
            <a:r>
              <a:rPr lang="en-US"/>
              <a:t>It was the first American magazine to reach 1 million circulation. </a:t>
            </a:r>
          </a:p>
        </p:txBody>
      </p:sp>
      <p:pic>
        <p:nvPicPr>
          <p:cNvPr id="4" name="Picture 3" descr="ladies home journal 188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850" y="2912817"/>
            <a:ext cx="5390104" cy="364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21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Magazines for cheap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Advertising increased as manufacturers wanted national audiences.</a:t>
            </a:r>
          </a:p>
          <a:p>
            <a:r>
              <a:rPr lang="en-US"/>
              <a:t>Paper got cheaper.</a:t>
            </a:r>
          </a:p>
          <a:p>
            <a:r>
              <a:rPr lang="en-US"/>
              <a:t>Printing costs went down: rotary press.</a:t>
            </a:r>
          </a:p>
          <a:p>
            <a:r>
              <a:rPr lang="en-US"/>
              <a:t>Halftone photoengraving lowered illustration costs.</a:t>
            </a:r>
          </a:p>
        </p:txBody>
      </p:sp>
    </p:spTree>
    <p:extLst>
      <p:ext uri="{BB962C8B-B14F-4D97-AF65-F5344CB8AC3E}">
        <p14:creationId xmlns:p14="http://schemas.microsoft.com/office/powerpoint/2010/main" val="686666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Photography: </a:t>
            </a:r>
            <a:br>
              <a:rPr lang="en-US"/>
            </a:br>
            <a:r>
              <a:rPr lang="en-US"/>
              <a:t>19</a:t>
            </a:r>
            <a:r>
              <a:rPr lang="en-US" baseline="30000"/>
              <a:t>th</a:t>
            </a:r>
            <a:r>
              <a:rPr lang="en-US"/>
              <a:t> century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Before 1888: bulky view camera.</a:t>
            </a:r>
          </a:p>
          <a:p>
            <a:r>
              <a:rPr lang="en-US"/>
              <a:t>Glass plate negatives.</a:t>
            </a:r>
          </a:p>
          <a:p>
            <a:r>
              <a:rPr lang="en-US"/>
              <a:t>Portable darkroom.</a:t>
            </a:r>
          </a:p>
        </p:txBody>
      </p:sp>
      <p:pic>
        <p:nvPicPr>
          <p:cNvPr id="4" name="Picture 3" descr="viewcame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562" y="2939856"/>
            <a:ext cx="2992038" cy="391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57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revolution: roll film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69833"/>
            <a:ext cx="5382855" cy="3539527"/>
          </a:xfrm>
        </p:spPr>
        <p:txBody>
          <a:bodyPr/>
          <a:lstStyle/>
          <a:p>
            <a:r>
              <a:rPr lang="en-US"/>
              <a:t>David Houston of Hunter, N.D., sold patent to George Eastman.</a:t>
            </a:r>
          </a:p>
          <a:p>
            <a:r>
              <a:rPr lang="en-US"/>
              <a:t>Eastman named his new company Kodak.</a:t>
            </a:r>
          </a:p>
          <a:p>
            <a:r>
              <a:rPr lang="en-US"/>
              <a:t>Even amateurs could now produce snaps.</a:t>
            </a:r>
          </a:p>
          <a:p>
            <a:r>
              <a:rPr lang="en-US"/>
              <a:t> Professionals could produce candid, action-oriented photos.</a:t>
            </a:r>
          </a:p>
        </p:txBody>
      </p:sp>
      <p:pic>
        <p:nvPicPr>
          <p:cNvPr id="4" name="Picture 3" descr="rollfilmcame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55" y="2910929"/>
            <a:ext cx="2571759" cy="389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140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Perspective.thmx</Template>
  <TotalTime>146</TotalTime>
  <Words>1028</Words>
  <Application>Microsoft Macintosh PowerPoint</Application>
  <PresentationFormat>On-screen Show (4:3)</PresentationFormat>
  <Paragraphs>117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Perspective</vt:lpstr>
      <vt:lpstr>The golden age of American magazines</vt:lpstr>
      <vt:lpstr>Makhasin=a storehouse</vt:lpstr>
      <vt:lpstr>Magazines as genre</vt:lpstr>
      <vt:lpstr>Demise of general interest</vt:lpstr>
      <vt:lpstr>Beginning of the 20th century</vt:lpstr>
      <vt:lpstr>Low cost</vt:lpstr>
      <vt:lpstr>Magazines for cheap</vt:lpstr>
      <vt:lpstr>Photography:  19th century revolution</vt:lpstr>
      <vt:lpstr>1st revolution: roll film</vt:lpstr>
      <vt:lpstr>The halftone</vt:lpstr>
      <vt:lpstr>Engravings</vt:lpstr>
      <vt:lpstr>Engravings</vt:lpstr>
      <vt:lpstr>The halftone method</vt:lpstr>
      <vt:lpstr>New content</vt:lpstr>
      <vt:lpstr>Muckraking</vt:lpstr>
      <vt:lpstr>Other prominent muckrakers</vt:lpstr>
      <vt:lpstr>Famous muckrakers</vt:lpstr>
      <vt:lpstr>Decline of muckraking</vt:lpstr>
      <vt:lpstr>Why muckraking declined</vt:lpstr>
      <vt:lpstr>New idea: news magazine</vt:lpstr>
      <vt:lpstr>Time magazine</vt:lpstr>
      <vt:lpstr>Ladies’ Home Journal</vt:lpstr>
      <vt:lpstr>Saturday Evening Post</vt:lpstr>
      <vt:lpstr>Life</vt:lpstr>
      <vt:lpstr>Life vs. Saturday Evening Post</vt:lpstr>
      <vt:lpstr>Lowest common denominator</vt:lpstr>
      <vt:lpstr>Demise of golden-age mags</vt:lpstr>
      <vt:lpstr>Growth of niche magazines</vt:lpstr>
      <vt:lpstr>Magazines today</vt:lpstr>
      <vt:lpstr>Top-selling magazines today</vt:lpstr>
    </vt:vector>
  </TitlesOfParts>
  <Company>NDSU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magazines</dc:title>
  <dc:creator>Ross Collins</dc:creator>
  <cp:lastModifiedBy>Ross Collins</cp:lastModifiedBy>
  <cp:revision>45</cp:revision>
  <dcterms:created xsi:type="dcterms:W3CDTF">2011-09-12T19:00:59Z</dcterms:created>
  <dcterms:modified xsi:type="dcterms:W3CDTF">2011-12-05T17:44:40Z</dcterms:modified>
</cp:coreProperties>
</file>