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 snapToObjects="1">
      <p:cViewPr>
        <p:scale>
          <a:sx n="100" d="100"/>
          <a:sy n="100" d="100"/>
        </p:scale>
        <p:origin x="-10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C9F3936-0A35-4F37-8568-9E38B1E9A315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EFA5C89A-C207-4709-8A78-2E4C77462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NnfQfsnnR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4U7T8R8Qzc" TargetMode="Externa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dsu.edu/pubweb/~rcollins/436history/whatdoweknow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5QGe9kfqddQ" TargetMode="Externa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history of the media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your grandfather.</a:t>
            </a:r>
          </a:p>
          <a:p>
            <a:r>
              <a:rPr lang="en-US" dirty="0" smtClean="0"/>
              <a:t>Look at minutes of campus meetings.</a:t>
            </a:r>
          </a:p>
          <a:p>
            <a:r>
              <a:rPr lang="en-US" dirty="0" smtClean="0"/>
              <a:t>Check course catalogs.</a:t>
            </a:r>
          </a:p>
          <a:p>
            <a:r>
              <a:rPr lang="en-US" dirty="0" smtClean="0"/>
              <a:t>Look at newspapers, university and commercial.</a:t>
            </a:r>
          </a:p>
          <a:p>
            <a:r>
              <a:rPr lang="en-US" dirty="0" smtClean="0"/>
              <a:t>Find diaries, personal letters.</a:t>
            </a:r>
          </a:p>
          <a:p>
            <a:r>
              <a:rPr lang="en-US" dirty="0" smtClean="0"/>
              <a:t>Check out photo archives.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else might help you to understand the time your grandfather lived in?</a:t>
            </a:r>
          </a:p>
          <a:p>
            <a:r>
              <a:rPr lang="en-US" dirty="0" smtClean="0"/>
              <a:t>Magazine articles and books about the time and the university.</a:t>
            </a:r>
          </a:p>
          <a:p>
            <a:r>
              <a:rPr lang="en-US" dirty="0" smtClean="0"/>
              <a:t>Interview with a history professor.</a:t>
            </a:r>
          </a:p>
          <a:p>
            <a:r>
              <a:rPr lang="en-US" dirty="0" err="1" smtClean="0"/>
              <a:t>Wikipedia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These are called secondary sources.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can give you facts. But facts aren’t enough.</a:t>
            </a:r>
          </a:p>
          <a:p>
            <a:r>
              <a:rPr lang="en-US" dirty="0" smtClean="0"/>
              <a:t>Why did events happen as they did? Why are they significant? </a:t>
            </a:r>
          </a:p>
          <a:p>
            <a:r>
              <a:rPr lang="en-US" dirty="0" smtClean="0"/>
              <a:t>History needs interpretation.</a:t>
            </a:r>
          </a:p>
          <a:p>
            <a:r>
              <a:rPr lang="en-US" dirty="0" smtClean="0"/>
              <a:t>If we go back to our classroom story, how might we add interpretation?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could explain why the event happened.</a:t>
            </a:r>
          </a:p>
          <a:p>
            <a:r>
              <a:rPr lang="en-US" dirty="0" smtClean="0"/>
              <a:t>But how do you know that?</a:t>
            </a:r>
          </a:p>
          <a:p>
            <a:r>
              <a:rPr lang="en-US" dirty="0" smtClean="0"/>
              <a:t>You need evidence.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Good history, then, needs three aspects:</a:t>
            </a:r>
          </a:p>
          <a:p>
            <a:r>
              <a:rPr lang="en-US" dirty="0" smtClean="0"/>
              <a:t>Evidence. Credible and persuasive.</a:t>
            </a:r>
          </a:p>
          <a:p>
            <a:r>
              <a:rPr lang="en-US" dirty="0" smtClean="0"/>
              <a:t>Interpretation. Reasonable conclusions based on evidence.</a:t>
            </a:r>
          </a:p>
          <a:p>
            <a:r>
              <a:rPr lang="en-US" dirty="0" smtClean="0"/>
              <a:t>Narrative. Telling a good story.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410200" cy="3840163"/>
          </a:xfrm>
        </p:spPr>
        <p:txBody>
          <a:bodyPr/>
          <a:lstStyle/>
          <a:p>
            <a:r>
              <a:rPr lang="en-US" dirty="0" smtClean="0"/>
              <a:t>Journalists are said to write “the rough draft of history.” </a:t>
            </a:r>
          </a:p>
          <a:p>
            <a:r>
              <a:rPr lang="en-US" dirty="0" smtClean="0"/>
              <a:t>News stories provide evidence, interpretation and narrative.</a:t>
            </a:r>
          </a:p>
          <a:p>
            <a:r>
              <a:rPr lang="en-US" dirty="0" smtClean="0"/>
              <a:t>But why might this current-event style history have drawbacks?</a:t>
            </a:r>
            <a:endParaRPr lang="en-US" dirty="0"/>
          </a:p>
        </p:txBody>
      </p:sp>
      <p:pic>
        <p:nvPicPr>
          <p:cNvPr id="4" name="Picture 3" descr="daily record - gang 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83" y="2286000"/>
            <a:ext cx="2232618" cy="30781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helps us understand who we are, and what we do.</a:t>
            </a:r>
          </a:p>
          <a:p>
            <a:r>
              <a:rPr lang="en-US" dirty="0" smtClean="0"/>
              <a:t>To understand our personal lives, we may see a therapist.</a:t>
            </a:r>
          </a:p>
          <a:p>
            <a:r>
              <a:rPr lang="en-US" dirty="0" smtClean="0"/>
              <a:t>To understand the society in which we live, we may consult a historian.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this happen?</a:t>
            </a:r>
            <a:endParaRPr lang="en-US" dirty="0"/>
          </a:p>
        </p:txBody>
      </p:sp>
      <p:pic>
        <p:nvPicPr>
          <p:cNvPr id="4" name="Picture 3" descr="CharlotteObserverX poy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951163"/>
            <a:ext cx="17653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answer that question without studying history.</a:t>
            </a:r>
            <a:endParaRPr lang="en-US" dirty="0"/>
          </a:p>
        </p:txBody>
      </p:sp>
      <p:pic>
        <p:nvPicPr>
          <p:cNvPr id="4" name="Picture 3" descr="ChicagoSunTimesX1 poy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73500"/>
            <a:ext cx="1905000" cy="2501900"/>
          </a:xfrm>
          <a:prstGeom prst="rect">
            <a:avLst/>
          </a:prstGeom>
        </p:spPr>
      </p:pic>
      <p:pic>
        <p:nvPicPr>
          <p:cNvPr id="5" name="Picture 4" descr="AnchorageDailyNewsX poyn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1778000" cy="3175000"/>
          </a:xfrm>
          <a:prstGeom prst="rect">
            <a:avLst/>
          </a:prstGeom>
        </p:spPr>
      </p:pic>
      <p:pic>
        <p:nvPicPr>
          <p:cNvPr id="6" name="Picture 5" descr="NewsdayX poyn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200400"/>
            <a:ext cx="23495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How can history help us understand 9/11?</a:t>
            </a:r>
          </a:p>
          <a:p>
            <a:r>
              <a:rPr lang="en-US" dirty="0" smtClean="0"/>
              <a:t>United States invasion of Iraq in 1991.</a:t>
            </a:r>
          </a:p>
          <a:p>
            <a:r>
              <a:rPr lang="en-US" dirty="0" smtClean="0"/>
              <a:t>United States support of Israel.</a:t>
            </a:r>
          </a:p>
          <a:p>
            <a:r>
              <a:rPr lang="en-US" dirty="0" smtClean="0"/>
              <a:t>United States support of Saudi Arabia.</a:t>
            </a:r>
          </a:p>
          <a:p>
            <a:r>
              <a:rPr lang="en-US" dirty="0" smtClean="0"/>
              <a:t>World War II and World War I.</a:t>
            </a:r>
          </a:p>
          <a:p>
            <a:r>
              <a:rPr lang="en-US" dirty="0" smtClean="0"/>
              <a:t>Balfour Declaration.</a:t>
            </a:r>
          </a:p>
          <a:p>
            <a:r>
              <a:rPr lang="en-US" dirty="0" smtClean="0"/>
              <a:t>Even the Crusades, a thousand years ago.</a:t>
            </a:r>
          </a:p>
          <a:p>
            <a:pPr>
              <a:buNone/>
            </a:pPr>
            <a:r>
              <a:rPr lang="en-US" dirty="0" smtClean="0"/>
              <a:t>History of all this is part of understanding 9/11.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495800" cy="3840163"/>
          </a:xfrm>
        </p:spPr>
        <p:txBody>
          <a:bodyPr/>
          <a:lstStyle/>
          <a:p>
            <a:r>
              <a:rPr lang="en-US" dirty="0" smtClean="0"/>
              <a:t>“History is Bunk.”—Henry Ford</a:t>
            </a:r>
          </a:p>
          <a:p>
            <a:r>
              <a:rPr lang="en-US" dirty="0" smtClean="0"/>
              <a:t>Actually, he said “history is more or less bunk.”</a:t>
            </a:r>
          </a:p>
          <a:p>
            <a:r>
              <a:rPr lang="en-US" dirty="0" smtClean="0"/>
              <a:t>But…Henry Ford is history.</a:t>
            </a:r>
            <a:endParaRPr lang="en-US" dirty="0"/>
          </a:p>
        </p:txBody>
      </p:sp>
      <p:pic>
        <p:nvPicPr>
          <p:cNvPr id="4" name="Picture 3" descr="henryfo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2741171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that’s not the only reason to study history.</a:t>
            </a:r>
          </a:p>
          <a:p>
            <a:r>
              <a:rPr lang="en-US" dirty="0" smtClean="0"/>
              <a:t>We study the past for its own sake, dramas of another place, another time. </a:t>
            </a:r>
          </a:p>
          <a:p>
            <a:r>
              <a:rPr lang="en-US" dirty="0" smtClean="0"/>
              <a:t>History gives use an opportunity to compare your nature, your assumptions your perspective with others from the past.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702301" cy="3840163"/>
          </a:xfrm>
        </p:spPr>
        <p:txBody>
          <a:bodyPr/>
          <a:lstStyle/>
          <a:p>
            <a:r>
              <a:rPr lang="en-US" dirty="0" smtClean="0"/>
              <a:t>History is a time machine, the closest we can get, apparently.</a:t>
            </a:r>
          </a:p>
          <a:p>
            <a:r>
              <a:rPr lang="en-US" dirty="0" smtClean="0"/>
              <a:t>Stephen Hawking said time travel must not be possible, because otherwise we’d be plagued with annoying tourists from the future.</a:t>
            </a:r>
          </a:p>
        </p:txBody>
      </p:sp>
      <p:pic>
        <p:nvPicPr>
          <p:cNvPr id="4" name="Picture 3" descr="haw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1" y="2286000"/>
            <a:ext cx="23241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history really does help us to think critically.</a:t>
            </a:r>
          </a:p>
          <a:p>
            <a:r>
              <a:rPr lang="en-US" dirty="0" smtClean="0"/>
              <a:t>Make a conclusion based on evidence.</a:t>
            </a:r>
          </a:p>
          <a:p>
            <a:r>
              <a:rPr lang="en-US" dirty="0" smtClean="0"/>
              <a:t>Evaluate without models or formula.</a:t>
            </a:r>
          </a:p>
          <a:p>
            <a:r>
              <a:rPr lang="en-US" dirty="0" smtClean="0"/>
              <a:t>Avoid present-mindedness.</a:t>
            </a:r>
          </a:p>
          <a:p>
            <a:r>
              <a:rPr lang="en-US" dirty="0" smtClean="0"/>
              <a:t>Consider the </a:t>
            </a:r>
            <a:r>
              <a:rPr lang="en-US" dirty="0" smtClean="0">
                <a:hlinkClick r:id="rId2"/>
              </a:rPr>
              <a:t>power of the past </a:t>
            </a:r>
            <a:r>
              <a:rPr lang="en-US" dirty="0" smtClean="0"/>
              <a:t>in our lives today. </a:t>
            </a:r>
          </a:p>
          <a:p>
            <a:pPr>
              <a:buNone/>
            </a:pPr>
            <a:r>
              <a:rPr lang="en-US" dirty="0" smtClean="0"/>
              <a:t>[http://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gNnfQfsnnRc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media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133599"/>
            <a:ext cx="4683126" cy="3992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study of humanity’s struggle to communicate.</a:t>
            </a:r>
          </a:p>
          <a:p>
            <a:r>
              <a:rPr lang="en-US" dirty="0" smtClean="0"/>
              <a:t>The media by which we have communicated.</a:t>
            </a:r>
          </a:p>
          <a:p>
            <a:r>
              <a:rPr lang="en-US" dirty="0" smtClean="0"/>
              <a:t>The barriers we have faced in efforts to communicate.</a:t>
            </a:r>
            <a:endParaRPr lang="en-US" dirty="0"/>
          </a:p>
        </p:txBody>
      </p:sp>
      <p:pic>
        <p:nvPicPr>
          <p:cNvPr id="4" name="Picture 3" descr="photo - hoover listening to radio 1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2133599"/>
            <a:ext cx="3200289" cy="39925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86000"/>
            <a:ext cx="5511800" cy="3840163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smtClean="0">
                <a:hlinkClick r:id="rId2"/>
              </a:rPr>
              <a:t>why study history?</a:t>
            </a:r>
            <a:r>
              <a:rPr lang="en-US" dirty="0" smtClean="0"/>
              <a:t> [http://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=44U7T8R8Qzc]</a:t>
            </a:r>
          </a:p>
        </p:txBody>
      </p:sp>
      <p:pic>
        <p:nvPicPr>
          <p:cNvPr id="4" name="Picture 3" descr="1.LePetitP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2248179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journalism history? </a:t>
            </a:r>
            <a:r>
              <a:rPr lang="en-US" dirty="0" smtClean="0">
                <a:hlinkClick r:id="rId2"/>
              </a:rPr>
              <a:t>A wee quiz.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American idea was a break from the past.</a:t>
            </a:r>
          </a:p>
          <a:p>
            <a:r>
              <a:rPr lang="en-US" dirty="0" smtClean="0"/>
              <a:t>On the other hand, Americans are interested in history:</a:t>
            </a:r>
          </a:p>
          <a:p>
            <a:pPr>
              <a:buNone/>
            </a:pPr>
            <a:r>
              <a:rPr lang="en-US" dirty="0" smtClean="0"/>
              <a:t>Movies and TV.</a:t>
            </a:r>
          </a:p>
          <a:p>
            <a:pPr>
              <a:buNone/>
            </a:pPr>
            <a:r>
              <a:rPr lang="en-US" dirty="0" smtClean="0"/>
              <a:t>Black Powder Groups.</a:t>
            </a:r>
          </a:p>
          <a:p>
            <a:pPr>
              <a:buNone/>
            </a:pPr>
            <a:r>
              <a:rPr lang="en-US" dirty="0" smtClean="0"/>
              <a:t>Medieval groups.</a:t>
            </a:r>
          </a:p>
          <a:p>
            <a:pPr>
              <a:buNone/>
            </a:pPr>
            <a:r>
              <a:rPr lang="en-US" dirty="0" smtClean="0"/>
              <a:t>Battle re-enactments.</a:t>
            </a:r>
          </a:p>
          <a:p>
            <a:pPr>
              <a:buNone/>
            </a:pPr>
            <a:r>
              <a:rPr lang="en-US" dirty="0" smtClean="0"/>
              <a:t>Genealogy.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264400" cy="3840163"/>
          </a:xfrm>
        </p:spPr>
        <p:txBody>
          <a:bodyPr/>
          <a:lstStyle/>
          <a:p>
            <a:r>
              <a:rPr lang="en-US" dirty="0" smtClean="0"/>
              <a:t>Historians may present boring history.</a:t>
            </a:r>
          </a:p>
          <a:p>
            <a:r>
              <a:rPr lang="en-US" dirty="0" smtClean="0"/>
              <a:t>But history is a story.</a:t>
            </a:r>
          </a:p>
          <a:p>
            <a:r>
              <a:rPr lang="en-US" dirty="0" smtClean="0">
                <a:hlinkClick r:id="rId2"/>
              </a:rPr>
              <a:t>As Andy Griffith explained</a:t>
            </a:r>
            <a:r>
              <a:rPr lang="en-US" dirty="0" smtClean="0"/>
              <a:t>. </a:t>
            </a:r>
            <a:r>
              <a:rPr lang="en-US" sz="1400" dirty="0" smtClean="0"/>
              <a:t>(http://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=5QGe9kfqddQ)</a:t>
            </a:r>
            <a:endParaRPr lang="en-US" sz="1400" dirty="0"/>
          </a:p>
        </p:txBody>
      </p:sp>
      <p:pic>
        <p:nvPicPr>
          <p:cNvPr id="4" name="Picture 3" descr="andygriffi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1" y="4030663"/>
            <a:ext cx="15621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as a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Political groups are particularly interested in history.</a:t>
            </a:r>
          </a:p>
          <a:p>
            <a:pPr marL="0" indent="0">
              <a:buNone/>
            </a:pPr>
            <a:r>
              <a:rPr lang="en-US"/>
              <a:t>History is produced as evidence of how we should be have today. </a:t>
            </a:r>
          </a:p>
          <a:p>
            <a:r>
              <a:rPr lang="en-US"/>
              <a:t>For example, American conservatives interpret the “Founding Fathers” as supporting their claims to small government and a religious base.</a:t>
            </a:r>
          </a:p>
          <a:p>
            <a:r>
              <a:rPr lang="en-US"/>
              <a:t>American liberals (and most professional historians) dispute this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283562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sense, history is not so different from a story you’d tell a friend:</a:t>
            </a:r>
          </a:p>
          <a:p>
            <a:r>
              <a:rPr lang="en-US" dirty="0" smtClean="0"/>
              <a:t>About people;</a:t>
            </a:r>
          </a:p>
          <a:p>
            <a:r>
              <a:rPr lang="en-US" dirty="0" smtClean="0"/>
              <a:t>Who did something;</a:t>
            </a:r>
          </a:p>
          <a:p>
            <a:r>
              <a:rPr lang="en-US" dirty="0" smtClean="0"/>
              <a:t>And the consequences.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you tell a friend this?</a:t>
            </a:r>
          </a:p>
          <a:p>
            <a:pPr marL="0" indent="0">
              <a:buNone/>
            </a:pPr>
            <a:r>
              <a:rPr lang="en-US"/>
              <a:t>“Boy, you’ll never believe what happend in speech class today. The professor was talking about communicating different family values, when one of the students stood up and accused him of blasphemy.</a:t>
            </a:r>
          </a:p>
          <a:p>
            <a:pPr marL="0" indent="0">
              <a:buNone/>
            </a:pPr>
            <a:r>
              <a:rPr lang="en-US"/>
              <a:t>“He kicked the professor in the butt! The class cheered, but someone called campus police anyway.</a:t>
            </a:r>
          </a:p>
          <a:p>
            <a:pPr marL="0" indent="0">
              <a:buNone/>
            </a:pPr>
            <a:r>
              <a:rPr lang="en-US"/>
              <a:t>“Now there’s an all-campus meeting called on, I guess, greater classroom security.”</a:t>
            </a:r>
          </a:p>
        </p:txBody>
      </p:sp>
    </p:spTree>
    <p:extLst>
      <p:ext uri="{BB962C8B-B14F-4D97-AF65-F5344CB8AC3E}">
        <p14:creationId xmlns:p14="http://schemas.microsoft.com/office/powerpoint/2010/main" val="21461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and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story you tell your friend has a real positive aspect for historical study: you are a primary source.</a:t>
            </a:r>
          </a:p>
          <a:p>
            <a:r>
              <a:rPr lang="en-US" dirty="0" smtClean="0"/>
              <a:t>Primary means the person telling the story was right there, or very close to the event in time or place.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Let’s say you wanted to study the history of the university during the time your great grandfather was a student. What primary sources would you use?</a:t>
            </a:r>
            <a:endParaRPr lang="en-US" dirty="0"/>
          </a:p>
        </p:txBody>
      </p:sp>
      <p:pic>
        <p:nvPicPr>
          <p:cNvPr id="4" name="Picture 3" descr="susquehanna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1" y="3064071"/>
            <a:ext cx="4679950" cy="30620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294</TotalTime>
  <Words>934</Words>
  <Application>Microsoft Macintosh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Codex</vt:lpstr>
      <vt:lpstr>Why study history?</vt:lpstr>
      <vt:lpstr>Why study history?</vt:lpstr>
      <vt:lpstr>Why study history?</vt:lpstr>
      <vt:lpstr>Why study history?</vt:lpstr>
      <vt:lpstr>History as a tool</vt:lpstr>
      <vt:lpstr>Why study history?</vt:lpstr>
      <vt:lpstr>A story</vt:lpstr>
      <vt:lpstr>A story and history?</vt:lpstr>
      <vt:lpstr>Primary sources</vt:lpstr>
      <vt:lpstr>Primary sources</vt:lpstr>
      <vt:lpstr>Primary sources</vt:lpstr>
      <vt:lpstr>Significance</vt:lpstr>
      <vt:lpstr>Significance</vt:lpstr>
      <vt:lpstr>Significance</vt:lpstr>
      <vt:lpstr>News as history</vt:lpstr>
      <vt:lpstr>Why study history?</vt:lpstr>
      <vt:lpstr>Why study history?</vt:lpstr>
      <vt:lpstr>Why study history?</vt:lpstr>
      <vt:lpstr>Why study history?</vt:lpstr>
      <vt:lpstr>Why study history?</vt:lpstr>
      <vt:lpstr>Why study history?</vt:lpstr>
      <vt:lpstr>Why study history?</vt:lpstr>
      <vt:lpstr>What is media history?</vt:lpstr>
      <vt:lpstr>Why study history?</vt:lpstr>
      <vt:lpstr>What do you know?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history?</dc:title>
  <dc:creator>Ross Collins</dc:creator>
  <cp:lastModifiedBy>Ross Collins</cp:lastModifiedBy>
  <cp:revision>37</cp:revision>
  <dcterms:created xsi:type="dcterms:W3CDTF">2010-08-23T18:05:53Z</dcterms:created>
  <dcterms:modified xsi:type="dcterms:W3CDTF">2012-08-21T16:46:34Z</dcterms:modified>
</cp:coreProperties>
</file>