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3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3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PoxepAvtN0" TargetMode="Externa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-DjqR6OucBc" TargetMode="Externa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yIE2QSVJIdo" TargetMode="External"/><Relationship Id="rId3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Ev2dEqrN4i0" TargetMode="External"/><Relationship Id="rId3" Type="http://schemas.openxmlformats.org/officeDocument/2006/relationships/image" Target="../media/image13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3mfXnFtwQc&amp;list=PLDAGAiRAQASxQB2r_nnjpISWyvmzaOTWi" TargetMode="External"/><Relationship Id="rId3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ZnGX1WuYzF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Free press and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free should it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1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Afghanistan censorship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has been little formal field censorship. This also was the system in Iraq recently.</a:t>
            </a:r>
          </a:p>
          <a:p>
            <a:r>
              <a:rPr lang="en-US" dirty="0" smtClean="0"/>
              <a:t>Is this a good system for the country?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21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Vivid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Journalist Sebastian </a:t>
            </a:r>
            <a:r>
              <a:rPr lang="en-US" dirty="0" err="1" smtClean="0">
                <a:hlinkClick r:id="rId2"/>
              </a:rPr>
              <a:t>Junger</a:t>
            </a:r>
            <a:r>
              <a:rPr lang="en-US" dirty="0" smtClean="0">
                <a:hlinkClick r:id="rId2"/>
              </a:rPr>
              <a:t> described </a:t>
            </a:r>
            <a:r>
              <a:rPr lang="en-US" dirty="0" smtClean="0"/>
              <a:t>pretty vividly the difficulties soldiers faced in Afghanistan.</a:t>
            </a:r>
          </a:p>
          <a:p>
            <a:r>
              <a:rPr lang="en-US" dirty="0" smtClean="0"/>
              <a:t>His book </a:t>
            </a:r>
            <a:r>
              <a:rPr lang="en-US" i="1" dirty="0" smtClean="0"/>
              <a:t>War</a:t>
            </a:r>
            <a:r>
              <a:rPr lang="en-US" dirty="0"/>
              <a:t> told of the army’s mistakes, sometimes, and lives wasted by poor judgment. </a:t>
            </a:r>
            <a:r>
              <a:rPr lang="en-US" sz="1600" dirty="0" smtClean="0"/>
              <a:t>http</a:t>
            </a:r>
            <a:r>
              <a:rPr lang="en-US" sz="1600" dirty="0"/>
              <a:t>://www.youtube.com/watch?v=</a:t>
            </a:r>
            <a:r>
              <a:rPr lang="en-US" sz="1600" dirty="0" smtClean="0"/>
              <a:t>IPoxepAvtN0</a:t>
            </a:r>
            <a:endParaRPr lang="en-US" sz="1600" dirty="0"/>
          </a:p>
        </p:txBody>
      </p:sp>
      <p:pic>
        <p:nvPicPr>
          <p:cNvPr id="4" name="Picture 3" descr="jung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70" y="4640126"/>
            <a:ext cx="2489379" cy="21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political leaders and others believe such descriptions are not wise during wartime.</a:t>
            </a:r>
          </a:p>
          <a:p>
            <a:r>
              <a:rPr lang="en-US" dirty="0" smtClean="0"/>
              <a:t>They argue that this reporting damages morale at home.</a:t>
            </a:r>
          </a:p>
          <a:p>
            <a:r>
              <a:rPr lang="en-US" dirty="0" smtClean="0"/>
              <a:t>They argue reporters really don’t understand  difficulties of an army in the field.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1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Shielding readers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Detractors argue people should be shielded from brutal descriptions of what might be their own children dying in terrible ways.</a:t>
            </a:r>
          </a:p>
          <a:p>
            <a:r>
              <a:rPr lang="en-US" dirty="0" smtClean="0"/>
              <a:t>They argue there is no good reason to show this, and such incident mislead people regarding the nature of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1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 to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Furthermore, detractors argue that a reporter in the field may give away something of strategic value to the enemy.</a:t>
            </a:r>
          </a:p>
          <a:p>
            <a:r>
              <a:rPr lang="en-US" dirty="0" smtClean="0"/>
              <a:t>Therefore their work must be monitored and controlled.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3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Reporter antipathy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Traditionally, the military has gone along with the idea of censorship. Military leaders usually  do not like the press.</a:t>
            </a:r>
          </a:p>
          <a:p>
            <a:r>
              <a:rPr lang="en-US" dirty="0" smtClean="0"/>
              <a:t>Reporters point out every commander’s mistake. And they have historically given away strategic secrets, sometimes without even realizing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61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general’s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the traditional joke of media history, the general’s goal is to befuddle the enemy and bamboozle the public.</a:t>
            </a:r>
          </a:p>
          <a:p>
            <a:r>
              <a:rPr lang="en-US" dirty="0" smtClean="0"/>
              <a:t>It’s easier to prosecute a war if nobody back home knows what you’re doing.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08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Restrepo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Sebastian </a:t>
            </a:r>
            <a:r>
              <a:rPr lang="en-US" dirty="0" err="1" smtClean="0"/>
              <a:t>Junger</a:t>
            </a:r>
            <a:r>
              <a:rPr lang="en-US" dirty="0" smtClean="0"/>
              <a:t>, along with Tim Hetherington, who later died in Libya, made a documentary about the war. </a:t>
            </a:r>
            <a:r>
              <a:rPr lang="en-US" dirty="0" smtClean="0">
                <a:hlinkClick r:id="rId2"/>
              </a:rPr>
              <a:t>Would the generals have liked it?</a:t>
            </a:r>
            <a:r>
              <a:rPr lang="en-US" dirty="0" smtClean="0"/>
              <a:t> </a:t>
            </a:r>
            <a:r>
              <a:rPr lang="pl-PL" sz="1400" dirty="0" smtClean="0"/>
              <a:t>http</a:t>
            </a:r>
            <a:r>
              <a:rPr lang="pl-PL" sz="1400" dirty="0"/>
              <a:t>://</a:t>
            </a:r>
            <a:r>
              <a:rPr lang="pl-PL" sz="1400" dirty="0" err="1"/>
              <a:t>www.youtube.com</a:t>
            </a:r>
            <a:r>
              <a:rPr lang="pl-PL" sz="1400" dirty="0"/>
              <a:t>/</a:t>
            </a:r>
            <a:r>
              <a:rPr lang="pl-PL" sz="1400" dirty="0" err="1"/>
              <a:t>watch?v</a:t>
            </a:r>
            <a:r>
              <a:rPr lang="pl-PL" sz="1400" dirty="0"/>
              <a:t>=-</a:t>
            </a:r>
            <a:r>
              <a:rPr lang="pl-PL" sz="1400" dirty="0" smtClean="0"/>
              <a:t>DjqR6OucBc</a:t>
            </a:r>
            <a:endParaRPr lang="en-US" sz="1400" dirty="0"/>
          </a:p>
        </p:txBody>
      </p:sp>
      <p:pic>
        <p:nvPicPr>
          <p:cNvPr id="4" name="Picture 3" descr="restrep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33" y="3859993"/>
            <a:ext cx="4805989" cy="26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03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handled?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has this basic philosophical difference between press and army been handled in the past?</a:t>
            </a:r>
          </a:p>
          <a:p>
            <a:r>
              <a:rPr lang="en-US" dirty="0" smtClean="0"/>
              <a:t>In strikingly different ways from war to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76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Gulf War, Iraq, 1991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59445" cy="4048927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military took a dramatically different viewpoint in 1991.</a:t>
            </a:r>
          </a:p>
          <a:p>
            <a:r>
              <a:rPr lang="en-US" sz="2800" dirty="0" smtClean="0"/>
              <a:t>Their plan was based on two previous brief wars, Granada, 1983, and Panama, 1989.</a:t>
            </a:r>
          </a:p>
          <a:p>
            <a:r>
              <a:rPr lang="en-US" sz="2800" dirty="0" smtClean="0"/>
              <a:t>IN 1983 the Reagan </a:t>
            </a:r>
            <a:r>
              <a:rPr lang="en-US" sz="2800" dirty="0"/>
              <a:t>a</a:t>
            </a:r>
            <a:r>
              <a:rPr lang="en-US" sz="2800" dirty="0" smtClean="0"/>
              <a:t>dministration wanted all war news to be good news.</a:t>
            </a:r>
            <a:endParaRPr lang="en-US" sz="2800" dirty="0"/>
          </a:p>
        </p:txBody>
      </p:sp>
      <p:pic>
        <p:nvPicPr>
          <p:cNvPr id="4" name="Picture 3" descr="grenada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17" y="1782254"/>
            <a:ext cx="3844322" cy="27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7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press and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Democracy is defined by a free press.</a:t>
            </a:r>
          </a:p>
          <a:p>
            <a:r>
              <a:rPr lang="en-US" dirty="0" smtClean="0"/>
              <a:t>But war is not a normal state of democracy.</a:t>
            </a:r>
          </a:p>
          <a:p>
            <a:r>
              <a:rPr lang="en-US" dirty="0" smtClean="0"/>
              <a:t>How free should it be during wartime?</a:t>
            </a:r>
            <a:endParaRPr lang="en-US" dirty="0"/>
          </a:p>
        </p:txBody>
      </p:sp>
      <p:pic>
        <p:nvPicPr>
          <p:cNvPr id="4" name="Picture 3" descr="w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73" y="3539809"/>
            <a:ext cx="3708541" cy="291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71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one in government wanted to show something negative or offensive to people back home.</a:t>
            </a:r>
          </a:p>
          <a:p>
            <a:r>
              <a:rPr lang="en-US" dirty="0" smtClean="0"/>
              <a:t>Therefore, reporters were not allowed to cover this war, at all.</a:t>
            </a:r>
            <a:endParaRPr lang="en-US" dirty="0"/>
          </a:p>
        </p:txBody>
      </p:sp>
      <p:pic>
        <p:nvPicPr>
          <p:cNvPr id="4" name="Picture 3" descr="grenadaw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18" y="3838864"/>
            <a:ext cx="2991147" cy="288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reporters who charted boats to try to sneak into the Caribbean island were turned back by military gunboats.</a:t>
            </a:r>
          </a:p>
          <a:p>
            <a:r>
              <a:rPr lang="en-US" dirty="0" smtClean="0"/>
              <a:t>What was happening in Grenada? Americans knew only what the government told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82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Grenada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war was brief. The press loudly complained about censorship.</a:t>
            </a:r>
          </a:p>
          <a:p>
            <a:r>
              <a:rPr lang="en-US" dirty="0" smtClean="0"/>
              <a:t>The government decided to rethink. It proposed allowing small groups to go to the field and gather information.</a:t>
            </a:r>
          </a:p>
          <a:p>
            <a:r>
              <a:rPr lang="en-US" dirty="0" smtClean="0"/>
              <a:t>This is called the </a:t>
            </a:r>
            <a:r>
              <a:rPr lang="en-US" b="1" dirty="0" smtClean="0"/>
              <a:t>pool system.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1973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pool system asks a small group to gather information and report to the rest of the journalists.</a:t>
            </a:r>
          </a:p>
          <a:p>
            <a:r>
              <a:rPr lang="en-US" dirty="0" smtClean="0"/>
              <a:t>The result is pooled into one story.</a:t>
            </a:r>
          </a:p>
          <a:p>
            <a:r>
              <a:rPr lang="en-US" dirty="0" smtClean="0"/>
              <a:t>The reporters would always be escorted by military personnel.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80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might be disadvantages of the pool system?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37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pool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One, you have no diversity of perspective among journalists.</a:t>
            </a:r>
          </a:p>
          <a:p>
            <a:r>
              <a:rPr lang="en-US" dirty="0" smtClean="0"/>
              <a:t>Two, reporters see only what they are shown.</a:t>
            </a:r>
          </a:p>
          <a:p>
            <a:r>
              <a:rPr lang="en-US" dirty="0" smtClean="0"/>
              <a:t>Three, close supervision does not allow reporters to interview soldiers at random.</a:t>
            </a:r>
          </a:p>
          <a:p>
            <a:r>
              <a:rPr lang="en-US" dirty="0" smtClean="0"/>
              <a:t>Fourth, the system works against media competition to break news first.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69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system in Panama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pool system was supposed to be used only for the first hours of battle.</a:t>
            </a:r>
          </a:p>
          <a:p>
            <a:r>
              <a:rPr lang="en-US" dirty="0" smtClean="0"/>
              <a:t>But in 1989 Panama invasion, the Secretary of Defense, Dick Cheney, decided not to send the assembled pool to the site.</a:t>
            </a:r>
          </a:p>
          <a:p>
            <a:r>
              <a:rPr lang="en-US" dirty="0" smtClean="0"/>
              <a:t>Reporters who tried to sneak in were again blocked.</a:t>
            </a:r>
          </a:p>
          <a:p>
            <a:r>
              <a:rPr lang="en-US" dirty="0" smtClean="0"/>
              <a:t>We still don’t really know what happened. No reporters were there to tell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04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1991 Gulf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Iraqi war was fought to remove Saddam Hussein from his occupation of Kuwait.</a:t>
            </a:r>
          </a:p>
          <a:p>
            <a:r>
              <a:rPr lang="en-US" dirty="0" smtClean="0"/>
              <a:t>The pool system was still operating.</a:t>
            </a:r>
          </a:p>
          <a:p>
            <a:r>
              <a:rPr lang="en-US" dirty="0" smtClean="0"/>
              <a:t>Journalists faced a second problem: Saudi Arabia, staging country, was conservative and anti-press. They refused to allow journalists.</a:t>
            </a:r>
          </a:p>
        </p:txBody>
      </p:sp>
    </p:spTree>
    <p:extLst>
      <p:ext uri="{BB962C8B-B14F-4D97-AF65-F5344CB8AC3E}">
        <p14:creationId xmlns:p14="http://schemas.microsoft.com/office/powerpoint/2010/main" val="594747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news media tried negotiating with U.S. military leaders Colin Powell, Norman Schwarzkopf and Dick Cheney.</a:t>
            </a:r>
          </a:p>
          <a:p>
            <a:r>
              <a:rPr lang="en-US" dirty="0" smtClean="0"/>
              <a:t>The agreement was this: in a third phase, the pool system would be eliminated.</a:t>
            </a:r>
          </a:p>
          <a:p>
            <a:r>
              <a:rPr lang="en-US" dirty="0" smtClean="0"/>
              <a:t>But this did not happen.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47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Desert Storm was launched, the pool system allowed 160 reporters across a front line of 500,000 troops. And they couldn’t talk to people at random.</a:t>
            </a:r>
          </a:p>
          <a:p>
            <a:endParaRPr lang="en-US" dirty="0"/>
          </a:p>
        </p:txBody>
      </p:sp>
      <p:pic>
        <p:nvPicPr>
          <p:cNvPr id="4" name="Picture 3" descr="desertsto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377" y="3668801"/>
            <a:ext cx="4819953" cy="300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8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 during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war, people are getting killed.</a:t>
            </a:r>
          </a:p>
          <a:p>
            <a:r>
              <a:rPr lang="en-US" dirty="0" smtClean="0"/>
              <a:t>The entire country may  be threatened.</a:t>
            </a:r>
          </a:p>
          <a:p>
            <a:r>
              <a:rPr lang="en-US" dirty="0" smtClean="0"/>
              <a:t>The idea of telling everybody what’s really going on can get controversial.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41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Reporters sneak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reporters tried to sneak onto the battlefields. They were caught, stripped of press credentials, and blocked from going out.</a:t>
            </a:r>
          </a:p>
          <a:p>
            <a:r>
              <a:rPr lang="en-US" dirty="0" smtClean="0"/>
              <a:t>One CBS crew trying to sneak out got lost in the desert and was captured by the Iraqis.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86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 dispatches were subject to a “security review,” that is, censorship by military authorities.</a:t>
            </a:r>
          </a:p>
          <a:p>
            <a:r>
              <a:rPr lang="en-US" dirty="0" smtClean="0"/>
              <a:t>Journalists were being allowed to see and hear exactly what the military wanted them 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12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the military an authoritative source? Some said it was. </a:t>
            </a:r>
          </a:p>
          <a:p>
            <a:r>
              <a:rPr lang="en-US" dirty="0" smtClean="0"/>
              <a:t>Meanwhile, desperate reporters were trying to find something to cover. They even interviewed each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06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Arnett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Peter Arnett of CNN was different.</a:t>
            </a:r>
          </a:p>
          <a:p>
            <a:r>
              <a:rPr lang="en-US" dirty="0" smtClean="0"/>
              <a:t>Arnett happened to be in Baghdad, the enemy capital.</a:t>
            </a:r>
          </a:p>
          <a:p>
            <a:r>
              <a:rPr lang="en-US" dirty="0" smtClean="0"/>
              <a:t>He was therefore not part of the pool, and could not be controlled.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254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Arnett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His reports </a:t>
            </a:r>
            <a:r>
              <a:rPr lang="en-US" dirty="0" smtClean="0"/>
              <a:t>were criticized by many for his “Iraqi propaganda.” </a:t>
            </a:r>
            <a:r>
              <a:rPr lang="pl-PL" sz="1400" dirty="0" smtClean="0"/>
              <a:t>http</a:t>
            </a:r>
            <a:r>
              <a:rPr lang="pl-PL" sz="1400" dirty="0"/>
              <a:t>://</a:t>
            </a:r>
            <a:r>
              <a:rPr lang="pl-PL" sz="1400" dirty="0" err="1"/>
              <a:t>www.youtube.com</a:t>
            </a:r>
            <a:r>
              <a:rPr lang="pl-PL" sz="1400" dirty="0"/>
              <a:t>/</a:t>
            </a:r>
            <a:r>
              <a:rPr lang="pl-PL" sz="1400" dirty="0" err="1"/>
              <a:t>watch?v</a:t>
            </a:r>
            <a:r>
              <a:rPr lang="pl-PL" sz="1400" dirty="0"/>
              <a:t>=</a:t>
            </a:r>
            <a:r>
              <a:rPr lang="pl-PL" sz="1400" dirty="0" smtClean="0"/>
              <a:t>yIE2QSVJIdo</a:t>
            </a:r>
            <a:endParaRPr lang="en-US" sz="1400" dirty="0"/>
          </a:p>
        </p:txBody>
      </p:sp>
      <p:pic>
        <p:nvPicPr>
          <p:cNvPr id="4" name="Picture 3" descr="ar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80" y="2879737"/>
            <a:ext cx="6327551" cy="352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09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Arnett offered reports in real time, as the event was happening. This was unusual at this time, and many found them fascinating.</a:t>
            </a:r>
          </a:p>
          <a:p>
            <a:r>
              <a:rPr lang="en-US" dirty="0" smtClean="0"/>
              <a:t>On the other hand,</a:t>
            </a:r>
            <a:r>
              <a:rPr lang="en-US" dirty="0"/>
              <a:t> </a:t>
            </a:r>
            <a:r>
              <a:rPr lang="en-US" dirty="0" smtClean="0"/>
              <a:t>the reports were not edited—this was not common at the time.</a:t>
            </a:r>
          </a:p>
          <a:p>
            <a:r>
              <a:rPr lang="en-US" dirty="0"/>
              <a:t>Today, real time, unedited reports on the Web are common, many from “citizen journalists.”</a:t>
            </a:r>
          </a:p>
        </p:txBody>
      </p:sp>
    </p:spTree>
    <p:extLst>
      <p:ext uri="{BB962C8B-B14F-4D97-AF65-F5344CB8AC3E}">
        <p14:creationId xmlns:p14="http://schemas.microsoft.com/office/powerpoint/2010/main" val="3413229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perception?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allied military control give the world a false perception of this war?</a:t>
            </a:r>
          </a:p>
          <a:p>
            <a:r>
              <a:rPr lang="en-US" dirty="0" smtClean="0"/>
              <a:t>Apparently yes. Many stories were told much later, and reports during the war were found to be inaccurate.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97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not reported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the then-famous “smart bombs” of the war constituted only 11%.</a:t>
            </a:r>
          </a:p>
          <a:p>
            <a:r>
              <a:rPr lang="en-US" dirty="0" smtClean="0"/>
              <a:t>70% of the bombs dropped during that war missed their target.</a:t>
            </a:r>
          </a:p>
          <a:p>
            <a:r>
              <a:rPr lang="en-US" dirty="0" smtClean="0"/>
              <a:t>“Friendly fire” caused most of the 260 American deaths during this war.</a:t>
            </a:r>
          </a:p>
          <a:p>
            <a:r>
              <a:rPr lang="en-US" dirty="0" smtClean="0"/>
              <a:t>American bulldozers buried alive possibly 100,000 Iraqi troops.</a:t>
            </a:r>
          </a:p>
        </p:txBody>
      </p:sp>
    </p:spTree>
    <p:extLst>
      <p:ext uri="{BB962C8B-B14F-4D97-AF65-F5344CB8AC3E}">
        <p14:creationId xmlns:p14="http://schemas.microsoft.com/office/powerpoint/2010/main" val="4197544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were Schwarzkopf and Powell so strongly opposed to media coverage of this war, and why did civilian leaders agree?</a:t>
            </a:r>
          </a:p>
          <a:p>
            <a:r>
              <a:rPr lang="en-US" dirty="0" smtClean="0"/>
              <a:t>Looking into history,</a:t>
            </a:r>
            <a:r>
              <a:rPr lang="en-US" dirty="0"/>
              <a:t> </a:t>
            </a:r>
            <a:r>
              <a:rPr lang="en-US" dirty="0" smtClean="0"/>
              <a:t>we see one fact: all had participated in the Vietnam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20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answer the questions related to Gulf War coverage we have to go back 25 years, to the Vietnam War era.</a:t>
            </a:r>
          </a:p>
          <a:p>
            <a:r>
              <a:rPr lang="en-US" dirty="0" smtClean="0"/>
              <a:t>This war was much larger, much longer, much more costly and much deadlier: about 58,000 American soldiers were killed, and at least two million civilians.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4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and the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the press are particularly interested in covering war.</a:t>
            </a:r>
          </a:p>
          <a:p>
            <a:r>
              <a:rPr lang="en-US" dirty="0" smtClean="0"/>
              <a:t>Wars are perhaps the most significant events for a nation.</a:t>
            </a:r>
          </a:p>
          <a:p>
            <a:r>
              <a:rPr lang="en-US" dirty="0" smtClean="0"/>
              <a:t>A source of heroism, pain, life and death, fear and triumph.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04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“conflict”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Vietnam War was never declared by Congress, so it’s properly called a “conflict.”</a:t>
            </a:r>
          </a:p>
          <a:p>
            <a:r>
              <a:rPr lang="en-US" dirty="0" smtClean="0"/>
              <a:t>It was based on the ideology of Communist containment: Communism must be kept from spreading like a plague to other countries.</a:t>
            </a:r>
          </a:p>
          <a:p>
            <a:r>
              <a:rPr lang="en-US" dirty="0" smtClean="0"/>
              <a:t>In foreign policy this was </a:t>
            </a:r>
            <a:r>
              <a:rPr lang="en-US" dirty="0"/>
              <a:t>called the </a:t>
            </a:r>
            <a:r>
              <a:rPr lang="en-US" dirty="0" smtClean="0"/>
              <a:t>Domino </a:t>
            </a:r>
            <a:r>
              <a:rPr lang="en-US" dirty="0"/>
              <a:t>Theory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93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symbolism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Vietnam became a symbol of evil Communism vs. freedom-loving Democracy. Or so many Americans believed.</a:t>
            </a:r>
          </a:p>
          <a:p>
            <a:r>
              <a:rPr lang="en-US" dirty="0" smtClean="0"/>
              <a:t>The press was welcomed as part of a patriotic, anti-Communist team.</a:t>
            </a:r>
            <a:endParaRPr lang="en-US" dirty="0"/>
          </a:p>
        </p:txBody>
      </p:sp>
      <p:pic>
        <p:nvPicPr>
          <p:cNvPr id="4" name="Picture 3" descr="vietnamw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11" y="3879272"/>
            <a:ext cx="3535218" cy="279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56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press was given great flexibility in covering this war.</a:t>
            </a:r>
          </a:p>
          <a:p>
            <a:r>
              <a:rPr lang="en-US" dirty="0" smtClean="0"/>
              <a:t>Reporters could get press credentials simply by offering evidence of sponsorship by two media organizations.</a:t>
            </a:r>
          </a:p>
          <a:p>
            <a:r>
              <a:rPr lang="en-US" dirty="0" smtClean="0"/>
              <a:t>The AP usually offered sponsorship. Your local newspaper also offered it. Voilà, you were there.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27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Reporters roamed Vietnam with no restriction beyond their own logistical limitations.</a:t>
            </a:r>
          </a:p>
          <a:p>
            <a:r>
              <a:rPr lang="en-US" dirty="0" smtClean="0"/>
              <a:t>They covered battles in great detail.</a:t>
            </a:r>
          </a:p>
          <a:p>
            <a:r>
              <a:rPr lang="en-US" dirty="0" smtClean="0"/>
              <a:t>Sometimes they were adversarial, and critical of the United States.</a:t>
            </a:r>
          </a:p>
          <a:p>
            <a:r>
              <a:rPr lang="en-US" dirty="0" smtClean="0"/>
              <a:t>Sometimes they uncovered corruption and United States complicity in atrocities.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44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Vietnam War ended badly for the United States. It lost; Communists won.</a:t>
            </a:r>
          </a:p>
          <a:p>
            <a:r>
              <a:rPr lang="en-US" dirty="0" smtClean="0"/>
              <a:t>Commanders sought blame by pointing at the media: negative coverage, particularly by television news, demoralized Americans.</a:t>
            </a:r>
          </a:p>
          <a:p>
            <a:r>
              <a:rPr lang="en-US" dirty="0" smtClean="0"/>
              <a:t>Without support from the home front, the war could not be continued.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67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Uncensored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Americans were particularly shocked to see hideous images of war on their living room televisions. Civilians had never seen such shocking images of war before.</a:t>
            </a:r>
            <a:endParaRPr lang="en-US" dirty="0"/>
          </a:p>
        </p:txBody>
      </p:sp>
      <p:pic>
        <p:nvPicPr>
          <p:cNvPr id="4" name="Picture 3" descr="vietnamwa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72" y="3903519"/>
            <a:ext cx="4362584" cy="276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90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War’s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Most famous are the images and still photos of a </a:t>
            </a:r>
            <a:r>
              <a:rPr lang="en-US" sz="2800" dirty="0" smtClean="0">
                <a:hlinkClick r:id="rId2"/>
              </a:rPr>
              <a:t>misguided napalm attack</a:t>
            </a:r>
            <a:r>
              <a:rPr lang="en-US" sz="2800" dirty="0" smtClean="0"/>
              <a:t> by south Vietnamese forces </a:t>
            </a:r>
            <a:r>
              <a:rPr lang="en-US" sz="2400" dirty="0" smtClean="0"/>
              <a:t>(Still Photo by Nick </a:t>
            </a:r>
            <a:r>
              <a:rPr lang="en-US" sz="2400" dirty="0" err="1" smtClean="0"/>
              <a:t>Ut</a:t>
            </a:r>
            <a:r>
              <a:rPr lang="en-US" sz="2400" dirty="0" smtClean="0"/>
              <a:t>)</a:t>
            </a:r>
            <a:r>
              <a:rPr lang="en-US" sz="2800" dirty="0" smtClean="0"/>
              <a:t>.</a:t>
            </a:r>
            <a:r>
              <a:rPr lang="pl-PL" sz="2800" dirty="0" smtClean="0"/>
              <a:t> </a:t>
            </a:r>
            <a:r>
              <a:rPr lang="pl-PL" sz="1400" dirty="0" smtClean="0"/>
              <a:t>http</a:t>
            </a:r>
            <a:r>
              <a:rPr lang="pl-PL" sz="1400" dirty="0"/>
              <a:t>://</a:t>
            </a:r>
            <a:r>
              <a:rPr lang="pl-PL" sz="1400" dirty="0" err="1"/>
              <a:t>www.youtube.com</a:t>
            </a:r>
            <a:r>
              <a:rPr lang="pl-PL" sz="1400" dirty="0"/>
              <a:t>/</a:t>
            </a:r>
            <a:r>
              <a:rPr lang="pl-PL" sz="1400" dirty="0" err="1"/>
              <a:t>watch?v</a:t>
            </a:r>
            <a:r>
              <a:rPr lang="pl-PL" sz="1400" dirty="0"/>
              <a:t>=</a:t>
            </a:r>
            <a:r>
              <a:rPr lang="pl-PL" sz="1400" dirty="0" smtClean="0"/>
              <a:t>Ev2dEqrN4i0</a:t>
            </a:r>
            <a:endParaRPr lang="en-US" sz="1400" dirty="0"/>
          </a:p>
        </p:txBody>
      </p:sp>
      <p:pic>
        <p:nvPicPr>
          <p:cNvPr id="4" name="Picture 3" descr="vietnamnapalmvicti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18" y="3430153"/>
            <a:ext cx="4146826" cy="31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69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Correspondents’ danger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 is dangerous for journalists as well as soldiers. Untrained correspondents sometimes had no idea what they were doing.</a:t>
            </a:r>
          </a:p>
          <a:p>
            <a:r>
              <a:rPr lang="en-US" dirty="0" smtClean="0"/>
              <a:t>63 journalists died in Vietnam.</a:t>
            </a:r>
          </a:p>
          <a:p>
            <a:r>
              <a:rPr lang="en-US" sz="2000" dirty="0" smtClean="0"/>
              <a:t>Today’s wars, again giving journalists the opportunity to roam with the troops, are as dangerous: more were killed (80) in Iraq by 2006 than in two decades in Vietnam. Many were assistants to U.S. correspondents.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87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military and 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censorship, the military in Vietnam tried public relations.</a:t>
            </a:r>
          </a:p>
          <a:p>
            <a:r>
              <a:rPr lang="en-US" dirty="0" smtClean="0"/>
              <a:t>The government launched a highly professional and polished publicity campaign to build support for the war at home.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003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well, the government tried to help out journalists in hope of getting more positive coverage. Military provided hospitality.</a:t>
            </a:r>
          </a:p>
          <a:p>
            <a:r>
              <a:rPr lang="en-US" dirty="0" smtClean="0"/>
              <a:t>This worked for a while; correspondents and editors generally responded to pressure in favor of “patriotic” (that is, positive) coverage.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3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and the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12840" cy="4525963"/>
          </a:xfrm>
        </p:spPr>
        <p:txBody>
          <a:bodyPr/>
          <a:lstStyle/>
          <a:p>
            <a:r>
              <a:rPr lang="en-US" dirty="0" smtClean="0"/>
              <a:t>So the press has been accompanying the troops since the beginning of mass media more than 150 years ago. </a:t>
            </a:r>
            <a:r>
              <a:rPr lang="en-US" sz="1400" dirty="0" smtClean="0"/>
              <a:t>(Fenton, Crimean War, 1855)</a:t>
            </a:r>
            <a:endParaRPr lang="en-US" sz="1400" dirty="0"/>
          </a:p>
        </p:txBody>
      </p:sp>
      <p:pic>
        <p:nvPicPr>
          <p:cNvPr id="4" name="Picture 3" descr="fenton18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9" y="1746334"/>
            <a:ext cx="4674474" cy="39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06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Vietnam’s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South Vietnam government, essentially a dictatorship, did the opposite, trying to expel reporters. Washington pushed for acceptance, however.</a:t>
            </a:r>
          </a:p>
          <a:p>
            <a:r>
              <a:rPr lang="en-US" dirty="0" smtClean="0"/>
              <a:t>After 1964, however, U.S. involved grew.</a:t>
            </a:r>
          </a:p>
          <a:p>
            <a:r>
              <a:rPr lang="en-US" dirty="0" smtClean="0"/>
              <a:t>Between 1964 and 1975, more than 9 million U.S. troops fought in Vietnam.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347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reporters and editors sided with the U.S. government regarding the war, particularly in the early years.</a:t>
            </a:r>
          </a:p>
          <a:p>
            <a:r>
              <a:rPr lang="en-US" dirty="0" smtClean="0"/>
              <a:t>A few did not, particularly those from other countries. And with 700 reporters roaming Vietnam at will, the whole story did get out.</a:t>
            </a:r>
          </a:p>
        </p:txBody>
      </p:sp>
    </p:spTree>
    <p:extLst>
      <p:ext uri="{BB962C8B-B14F-4D97-AF65-F5344CB8AC3E}">
        <p14:creationId xmlns:p14="http://schemas.microsoft.com/office/powerpoint/2010/main" val="23416318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Seymour </a:t>
            </a:r>
            <a:r>
              <a:rPr lang="en-US" dirty="0" err="1" smtClean="0"/>
              <a:t>Hersh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1969 Seymour </a:t>
            </a:r>
            <a:r>
              <a:rPr lang="en-US" dirty="0" err="1" smtClean="0"/>
              <a:t>Hersh</a:t>
            </a:r>
            <a:r>
              <a:rPr lang="en-US" dirty="0" smtClean="0"/>
              <a:t> broke the My Lai story: </a:t>
            </a:r>
            <a:r>
              <a:rPr lang="en-US" dirty="0" smtClean="0"/>
              <a:t>more than 300 </a:t>
            </a:r>
            <a:r>
              <a:rPr lang="en-US" dirty="0" smtClean="0"/>
              <a:t>Vietnamese women and children massacred by American troops under leadership of Lieutenant William </a:t>
            </a:r>
            <a:r>
              <a:rPr lang="en-US" dirty="0" err="1" smtClean="0"/>
              <a:t>Calley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myla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90" y="3940006"/>
            <a:ext cx="3570299" cy="235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919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Lai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Americans were shocked that American troops could perpetrate such atrocities. Television coverage also included troops setting fire to villages and </a:t>
            </a:r>
            <a:r>
              <a:rPr lang="en-US" dirty="0" smtClean="0"/>
              <a:t>badly treating </a:t>
            </a:r>
            <a:r>
              <a:rPr lang="en-US" dirty="0" smtClean="0"/>
              <a:t>civilians.</a:t>
            </a:r>
          </a:p>
        </p:txBody>
      </p:sp>
    </p:spTree>
    <p:extLst>
      <p:ext uri="{BB962C8B-B14F-4D97-AF65-F5344CB8AC3E}">
        <p14:creationId xmlns:p14="http://schemas.microsoft.com/office/powerpoint/2010/main" val="20679065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Tet</a:t>
            </a:r>
            <a:r>
              <a:rPr lang="en-US" dirty="0" smtClean="0"/>
              <a:t> Offensive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 critics argue all wars are brutal and ugly. But Vietnam marked the first time non-combatants </a:t>
            </a:r>
            <a:r>
              <a:rPr lang="en-US" dirty="0">
                <a:hlinkClick r:id="rId2"/>
              </a:rPr>
              <a:t>actually witnessed it</a:t>
            </a:r>
            <a:r>
              <a:rPr lang="en-US" dirty="0" smtClean="0">
                <a:hlinkClick r:id="rId2"/>
              </a:rPr>
              <a:t>. </a:t>
            </a:r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=S3mfXnFtwQc&amp;list=PLDAGAiRAQASxQB2r_nnjpISWyvmzaOTWi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etoffensi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36" y="3524974"/>
            <a:ext cx="4926446" cy="333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652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Journalists began to lose interest in the war after American troop strength waned.</a:t>
            </a:r>
          </a:p>
          <a:p>
            <a:r>
              <a:rPr lang="en-US" dirty="0" smtClean="0"/>
              <a:t>By 1974 only 35 reporters remained.</a:t>
            </a:r>
          </a:p>
          <a:p>
            <a:r>
              <a:rPr lang="en-US" dirty="0" smtClean="0"/>
              <a:t>Editors perceived Americans were also losing interest in the war.</a:t>
            </a:r>
          </a:p>
          <a:p>
            <a:r>
              <a:rPr lang="en-US" dirty="0" smtClean="0"/>
              <a:t>But the air war was still escalating in Laos and Cambodia though an American bombing campaign.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837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the United States pulled out of Vietnam, the Viet Cong (North Vietnamese) overran the country. </a:t>
            </a:r>
          </a:p>
          <a:p>
            <a:r>
              <a:rPr lang="en-US" dirty="0" smtClean="0"/>
              <a:t>Many correspondents later said they had second thoughts about how the war was covered, and what Americans saw.</a:t>
            </a:r>
          </a:p>
          <a:p>
            <a:r>
              <a:rPr lang="en-US" dirty="0" smtClean="0"/>
              <a:t>Some thought coverage sometimes really was not fair.</a:t>
            </a:r>
          </a:p>
          <a:p>
            <a:r>
              <a:rPr lang="en-US" dirty="0" smtClean="0"/>
              <a:t>Certainly the military agreed.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539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Others who covered the war had </a:t>
            </a:r>
            <a:r>
              <a:rPr lang="en-US" dirty="0" smtClean="0">
                <a:hlinkClick r:id="rId2"/>
              </a:rPr>
              <a:t>no second thoughts</a:t>
            </a:r>
            <a:r>
              <a:rPr lang="en-US" dirty="0" smtClean="0"/>
              <a:t> about the mistake the country was making.</a:t>
            </a:r>
            <a:r>
              <a:rPr lang="pl-PL" dirty="0"/>
              <a:t> </a:t>
            </a:r>
            <a:r>
              <a:rPr lang="pl-PL" sz="1500" dirty="0" smtClean="0"/>
              <a:t>http</a:t>
            </a:r>
            <a:r>
              <a:rPr lang="pl-PL" sz="1500" dirty="0"/>
              <a:t>://</a:t>
            </a:r>
            <a:r>
              <a:rPr lang="pl-PL" sz="1500" dirty="0" err="1"/>
              <a:t>www.youtube.com</a:t>
            </a:r>
            <a:r>
              <a:rPr lang="pl-PL" sz="1500" dirty="0"/>
              <a:t>/</a:t>
            </a:r>
            <a:r>
              <a:rPr lang="pl-PL" sz="1500" dirty="0" err="1"/>
              <a:t>watch?v</a:t>
            </a:r>
            <a:r>
              <a:rPr lang="pl-PL" sz="1500" dirty="0"/>
              <a:t>=</a:t>
            </a:r>
            <a:r>
              <a:rPr lang="pl-PL" sz="1500" dirty="0" smtClean="0"/>
              <a:t>ZnGX1WuYzFo</a:t>
            </a:r>
            <a:endParaRPr lang="en-US" sz="1500" dirty="0" smtClean="0"/>
          </a:p>
          <a:p>
            <a:r>
              <a:rPr lang="en-US" dirty="0" smtClean="0"/>
              <a:t>Did United States journalism help to lose the war in Vietnam?</a:t>
            </a:r>
          </a:p>
          <a:p>
            <a:r>
              <a:rPr lang="en-US" dirty="0" smtClean="0"/>
              <a:t>Historical research says no.</a:t>
            </a:r>
          </a:p>
          <a:p>
            <a:r>
              <a:rPr lang="en-US" dirty="0" smtClean="0"/>
              <a:t>But the judgment of politicians and military did not agree. And they were not about to give the media the same benefits.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to access?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Journalists argue they have a right to battlefield access.</a:t>
            </a:r>
          </a:p>
          <a:p>
            <a:r>
              <a:rPr lang="en-US" dirty="0" smtClean="0"/>
              <a:t>In a democracy, people need to know what the military is doing in their name.</a:t>
            </a:r>
          </a:p>
          <a:p>
            <a:r>
              <a:rPr lang="en-US" dirty="0" smtClean="0"/>
              <a:t>We have a collective responsibility.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9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about the recent wars of the United States, in Iraq and Afghanistan?</a:t>
            </a:r>
          </a:p>
          <a:p>
            <a:r>
              <a:rPr lang="en-US" dirty="0" smtClean="0"/>
              <a:t>Let’s examine using the archeological model.</a:t>
            </a:r>
            <a:endParaRPr lang="en-US" dirty="0"/>
          </a:p>
        </p:txBody>
      </p:sp>
      <p:pic>
        <p:nvPicPr>
          <p:cNvPr id="4" name="Picture 3" descr="iraqw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29" y="3566007"/>
            <a:ext cx="4011366" cy="29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5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were U.S. troops in Afghanistan?</a:t>
            </a:r>
          </a:p>
          <a:p>
            <a:r>
              <a:rPr lang="en-US" dirty="0" smtClean="0"/>
              <a:t>Directly related to terrorist attacks of 9/11.</a:t>
            </a:r>
          </a:p>
          <a:p>
            <a:r>
              <a:rPr lang="en-US" dirty="0" smtClean="0"/>
              <a:t>What has the role of the press been in this war?</a:t>
            </a:r>
            <a:endParaRPr lang="en-US" dirty="0"/>
          </a:p>
        </p:txBody>
      </p:sp>
      <p:pic>
        <p:nvPicPr>
          <p:cNvPr id="4" name="Picture 3" descr="afghanw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55" y="3910447"/>
            <a:ext cx="4257963" cy="26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Afghanistan, reporters have been free to report as they wished.</a:t>
            </a:r>
          </a:p>
          <a:p>
            <a:r>
              <a:rPr lang="en-US" dirty="0" smtClean="0"/>
              <a:t>They could go along with the troops.</a:t>
            </a:r>
          </a:p>
          <a:p>
            <a:r>
              <a:rPr lang="en-US" dirty="0" smtClean="0"/>
              <a:t>Live is they live, a process called “embedding.”</a:t>
            </a:r>
          </a:p>
        </p:txBody>
      </p:sp>
    </p:spTree>
    <p:extLst>
      <p:ext uri="{BB962C8B-B14F-4D97-AF65-F5344CB8AC3E}">
        <p14:creationId xmlns:p14="http://schemas.microsoft.com/office/powerpoint/2010/main" val="288409242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491</TotalTime>
  <Words>2353</Words>
  <Application>Microsoft Macintosh PowerPoint</Application>
  <PresentationFormat>On-screen Show (4:3)</PresentationFormat>
  <Paragraphs>193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 Black </vt:lpstr>
      <vt:lpstr>Free press and WAR</vt:lpstr>
      <vt:lpstr>Free press and war</vt:lpstr>
      <vt:lpstr>Democracy during war</vt:lpstr>
      <vt:lpstr>War and the press</vt:lpstr>
      <vt:lpstr>War and the press</vt:lpstr>
      <vt:lpstr>Right to access?</vt:lpstr>
      <vt:lpstr>Recent wars</vt:lpstr>
      <vt:lpstr>Afghanistan</vt:lpstr>
      <vt:lpstr>Afghanistan</vt:lpstr>
      <vt:lpstr>Afghanistan censorship</vt:lpstr>
      <vt:lpstr>Vivid descriptions</vt:lpstr>
      <vt:lpstr>Controversy</vt:lpstr>
      <vt:lpstr>Shielding readers</vt:lpstr>
      <vt:lpstr>Danger to strategy</vt:lpstr>
      <vt:lpstr>Reporter antipathy</vt:lpstr>
      <vt:lpstr>The general’s goal</vt:lpstr>
      <vt:lpstr>Restrepo</vt:lpstr>
      <vt:lpstr>How handled?</vt:lpstr>
      <vt:lpstr>First Gulf War, Iraq, 1991</vt:lpstr>
      <vt:lpstr>Grenada</vt:lpstr>
      <vt:lpstr>Grenada</vt:lpstr>
      <vt:lpstr>After Grenada</vt:lpstr>
      <vt:lpstr>Pool system</vt:lpstr>
      <vt:lpstr>Pool disadvantages</vt:lpstr>
      <vt:lpstr>Disadvantages of pool</vt:lpstr>
      <vt:lpstr>Pool system in Panama</vt:lpstr>
      <vt:lpstr>1991 Gulf War</vt:lpstr>
      <vt:lpstr>Gulf War</vt:lpstr>
      <vt:lpstr>No access</vt:lpstr>
      <vt:lpstr>Reporters sneak in</vt:lpstr>
      <vt:lpstr>Security review</vt:lpstr>
      <vt:lpstr>Authoritative</vt:lpstr>
      <vt:lpstr>Peter Arnett</vt:lpstr>
      <vt:lpstr>Peter Arnett</vt:lpstr>
      <vt:lpstr>Real-time reports</vt:lpstr>
      <vt:lpstr>False perception?</vt:lpstr>
      <vt:lpstr>What was not reported</vt:lpstr>
      <vt:lpstr>Why?</vt:lpstr>
      <vt:lpstr>Vietnam War</vt:lpstr>
      <vt:lpstr>The “conflict”</vt:lpstr>
      <vt:lpstr>Vietnam symbolism</vt:lpstr>
      <vt:lpstr>Vietnam policies</vt:lpstr>
      <vt:lpstr>Vietnam coverage</vt:lpstr>
      <vt:lpstr>Vietnam coverage</vt:lpstr>
      <vt:lpstr>Uncensored images</vt:lpstr>
      <vt:lpstr>War’s reality</vt:lpstr>
      <vt:lpstr>Correspondents’ danger</vt:lpstr>
      <vt:lpstr>The military and PR</vt:lpstr>
      <vt:lpstr>Early coverage</vt:lpstr>
      <vt:lpstr>South Vietnam’s response</vt:lpstr>
      <vt:lpstr>Government PR</vt:lpstr>
      <vt:lpstr>Seymour Hersh</vt:lpstr>
      <vt:lpstr>My Lai</vt:lpstr>
      <vt:lpstr>The Tet Offensive</vt:lpstr>
      <vt:lpstr>End of Vietnam War</vt:lpstr>
      <vt:lpstr>The end</vt:lpstr>
      <vt:lpstr>A reflection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press and WAR</dc:title>
  <dc:creator>Ross Collins</dc:creator>
  <cp:lastModifiedBy>Ross Collins</cp:lastModifiedBy>
  <cp:revision>58</cp:revision>
  <dcterms:created xsi:type="dcterms:W3CDTF">2012-08-27T20:49:21Z</dcterms:created>
  <dcterms:modified xsi:type="dcterms:W3CDTF">2014-09-04T18:35:56Z</dcterms:modified>
</cp:coreProperties>
</file>