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4944943" y="3620297"/>
            <a:ext cx="3474720" cy="230732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226911">
            <a:off x="591446" y="3603822"/>
            <a:ext cx="3346642" cy="21833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3E7D0E7-76C2-4284-A492-577933ACF09A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B0A829C6-BDFD-4AAF-B038-8D908A85E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videos/meet-benjamin-franklin?cmpid=MRSS_Hulu_HIS%23meet-benjamin-franklin" TargetMode="Externa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pXgyc8yDyA" TargetMode="External"/><Relationship Id="rId3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Press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Beginnings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295900" cy="4114800"/>
          </a:xfrm>
        </p:spPr>
        <p:txBody>
          <a:bodyPr/>
          <a:lstStyle/>
          <a:p>
            <a:r>
              <a:rPr lang="en-US" dirty="0" smtClean="0"/>
              <a:t>He also tried to spice up the paper by reporting that the French king had “taken immoral liberties” with the prince’s wife.</a:t>
            </a:r>
          </a:p>
          <a:p>
            <a:r>
              <a:rPr lang="en-US" dirty="0" smtClean="0"/>
              <a:t>This was a bit too lurid for Puritan tastes.</a:t>
            </a:r>
          </a:p>
          <a:p>
            <a:endParaRPr lang="en-US" dirty="0"/>
          </a:p>
        </p:txBody>
      </p:sp>
      <p:pic>
        <p:nvPicPr>
          <p:cNvPr id="4" name="Picture 3" descr="publickoccurrences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57400"/>
            <a:ext cx="2819908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Harris was forced out of business.</a:t>
            </a:r>
          </a:p>
          <a:p>
            <a:r>
              <a:rPr lang="en-US" dirty="0" smtClean="0"/>
              <a:t>He finally returned to England, where he lived in obscurity peddling dubious medications.</a:t>
            </a:r>
          </a:p>
          <a:p>
            <a:r>
              <a:rPr lang="en-US" dirty="0" smtClean="0"/>
              <a:t>Probably a century later his newspaper publishing approach would have been a lot more successful: a man before his time?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newspaper didn’t arrive until 14 years later, in 1704.</a:t>
            </a:r>
          </a:p>
          <a:p>
            <a:r>
              <a:rPr lang="en-US" dirty="0" smtClean="0"/>
              <a:t>This was the first newspaper that lasted. It was published by a postmaster.</a:t>
            </a:r>
          </a:p>
          <a:p>
            <a:r>
              <a:rPr lang="en-US" dirty="0" smtClean="0"/>
              <a:t>Early journalism in Europe and the Americas was connected to the mail service.</a:t>
            </a:r>
          </a:p>
          <a:p>
            <a:r>
              <a:rPr lang="en-US" dirty="0" smtClean="0"/>
              <a:t>This was logical: mail was the only real way to disseminate information at this time.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Colonies, a postal system was set up in 1692. Before that, the Colonies were isolated from each other.</a:t>
            </a:r>
          </a:p>
          <a:p>
            <a:r>
              <a:rPr lang="en-US" dirty="0" smtClean="0"/>
              <a:t>In 1700, John Campbell became Boston postmaster.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Boston News-Letter</a:t>
            </a:r>
            <a:r>
              <a:rPr lang="en-US" dirty="0" smtClean="0"/>
              <a:t>, 1704, took no risks.</a:t>
            </a:r>
          </a:p>
          <a:p>
            <a:r>
              <a:rPr lang="en-US" dirty="0" smtClean="0"/>
              <a:t>Material was borrowed from London press, much of it.</a:t>
            </a:r>
          </a:p>
          <a:p>
            <a:r>
              <a:rPr lang="en-US" dirty="0" smtClean="0"/>
              <a:t>Campbell cleared all copy with colonial governor.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Typical dispatches:</a:t>
            </a:r>
          </a:p>
          <a:p>
            <a:r>
              <a:rPr lang="en-US" dirty="0" smtClean="0"/>
              <a:t>Boston, April 18. Arrived Capt. Sill from Jamaica, about 4 weeks passage, say, they continue there very sickly.</a:t>
            </a:r>
          </a:p>
          <a:p>
            <a:r>
              <a:rPr lang="en-US" dirty="0" smtClean="0"/>
              <a:t>Mr. Nathanial Oliver, a principal Merchant of this place, dyed April 15 &amp; was decently </a:t>
            </a:r>
            <a:r>
              <a:rPr lang="en-US" dirty="0" err="1" smtClean="0"/>
              <a:t>inter’d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155847" cy="4114800"/>
          </a:xfrm>
        </p:spPr>
        <p:txBody>
          <a:bodyPr/>
          <a:lstStyle/>
          <a:p>
            <a:r>
              <a:rPr lang="en-US" dirty="0" smtClean="0"/>
              <a:t>Campbell’s paper lasted until 1719 without competition.</a:t>
            </a:r>
          </a:p>
          <a:p>
            <a:r>
              <a:rPr lang="en-US" dirty="0" smtClean="0"/>
              <a:t>That year Campbell lost his political appointment as postmaster, and his replacement started his own newspaper.</a:t>
            </a:r>
            <a:endParaRPr lang="en-US" dirty="0"/>
          </a:p>
        </p:txBody>
      </p:sp>
      <p:pic>
        <p:nvPicPr>
          <p:cNvPr id="4" name="Picture 3" descr="bostonnewslet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81200"/>
            <a:ext cx="286526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981700" cy="4114800"/>
          </a:xfrm>
        </p:spPr>
        <p:txBody>
          <a:bodyPr/>
          <a:lstStyle/>
          <a:p>
            <a:r>
              <a:rPr lang="en-US" dirty="0" smtClean="0"/>
              <a:t>The new </a:t>
            </a:r>
            <a:r>
              <a:rPr lang="en-US" i="1" dirty="0" smtClean="0"/>
              <a:t>Boston Gazette </a:t>
            </a:r>
            <a:r>
              <a:rPr lang="en-US" dirty="0" smtClean="0"/>
              <a:t>was just as staid as the </a:t>
            </a:r>
            <a:r>
              <a:rPr lang="en-US" i="1" dirty="0" smtClean="0"/>
              <a:t>Boston News-Letter</a:t>
            </a:r>
            <a:r>
              <a:rPr lang="en-US" dirty="0" smtClean="0"/>
              <a:t>. But it was cheaper.</a:t>
            </a:r>
          </a:p>
          <a:p>
            <a:r>
              <a:rPr lang="en-US" dirty="0" smtClean="0"/>
              <a:t>It was careful not to offend officials, as it was “published by authority,” as noted on the nameplate.</a:t>
            </a:r>
          </a:p>
          <a:p>
            <a:r>
              <a:rPr lang="en-US" dirty="0" smtClean="0"/>
              <a:t>The government also gave newspaper subsidies and jobs.</a:t>
            </a:r>
            <a:endParaRPr lang="en-US" dirty="0"/>
          </a:p>
        </p:txBody>
      </p:sp>
      <p:pic>
        <p:nvPicPr>
          <p:cNvPr id="4" name="Picture 3" descr="bostongaz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057400"/>
            <a:ext cx="2336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“Published by authority” actually added credibility to newspapers at a time when it was hard for the editor to verify reliability of news printed.</a:t>
            </a:r>
          </a:p>
          <a:p>
            <a:r>
              <a:rPr lang="en-US" dirty="0" smtClean="0"/>
              <a:t>But in 1721, a new newspaper broke the “safe” approach of not offending: the </a:t>
            </a:r>
            <a:r>
              <a:rPr lang="en-US" i="1" dirty="0" smtClean="0"/>
              <a:t>New England Courant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524500" cy="4114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New England Courant </a:t>
            </a:r>
            <a:r>
              <a:rPr lang="en-US" dirty="0" smtClean="0"/>
              <a:t>was published by Franklin—not Ben, but his older brother James.</a:t>
            </a:r>
            <a:endParaRPr lang="en-US" dirty="0"/>
          </a:p>
        </p:txBody>
      </p:sp>
      <p:pic>
        <p:nvPicPr>
          <p:cNvPr id="4" name="Picture 3" descr="newenglandcourant1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263971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Franklin had published a semi-official postmaster’s paper. But when they took their business elsewhere, he decided to continue on his own.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Courant </a:t>
            </a:r>
            <a:r>
              <a:rPr lang="en-US" dirty="0" smtClean="0"/>
              <a:t>lasted only five years—but in a spirit of rebellion.</a:t>
            </a:r>
          </a:p>
          <a:p>
            <a:r>
              <a:rPr lang="en-US" dirty="0" smtClean="0"/>
              <a:t>It chose to pursue the then-radical idea of supplying readers what they wanted, not what authorities wanted them to read.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the press in the Colonies came late.</a:t>
            </a:r>
          </a:p>
          <a:p>
            <a:r>
              <a:rPr lang="en-US" dirty="0" smtClean="0"/>
              <a:t>The Pilgrims sailed in 1620; the first newspaper appeared in 1704—a century later than in Europe.</a:t>
            </a:r>
          </a:p>
          <a:p>
            <a:r>
              <a:rPr lang="en-US" dirty="0" smtClean="0"/>
              <a:t>Boston, or the “Massachusetts Bay Colony,” was, however, the center of early culture in the Colonies.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Franklin pioneered the idea of the journalism crusade.</a:t>
            </a:r>
          </a:p>
          <a:p>
            <a:r>
              <a:rPr lang="en-US" dirty="0" smtClean="0"/>
              <a:t>He hoped to provoke debate and change by providing more dramatic news.</a:t>
            </a:r>
          </a:p>
          <a:p>
            <a:r>
              <a:rPr lang="en-US" dirty="0" smtClean="0"/>
              <a:t>His literary standard was high at a time when the Colonies didn’t see much decent literature.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959" y="1905000"/>
            <a:ext cx="5131541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was James who taught journalism to his later-famous brother, Benjamin.</a:t>
            </a:r>
          </a:p>
          <a:p>
            <a:r>
              <a:rPr lang="en-US" dirty="0" smtClean="0"/>
              <a:t>Ben Franklin apprenticed with is brother as a young man. </a:t>
            </a:r>
          </a:p>
          <a:p>
            <a:r>
              <a:rPr lang="en-US" dirty="0" smtClean="0"/>
              <a:t>As an apprentice of age 16, Ben wrote a number of essays for his brother’s newspaper. His pen name: “Silence </a:t>
            </a:r>
            <a:r>
              <a:rPr lang="en-US" dirty="0" err="1" smtClean="0"/>
              <a:t>Dogood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His essays matched the quality of British work at the time.</a:t>
            </a:r>
            <a:endParaRPr lang="en-US" dirty="0"/>
          </a:p>
        </p:txBody>
      </p:sp>
      <p:pic>
        <p:nvPicPr>
          <p:cNvPr id="4" name="Picture 3" descr="franklinas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0" y="1907674"/>
            <a:ext cx="2995719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Franklin refused to publish “by authority,” as previous editors had done.</a:t>
            </a:r>
          </a:p>
          <a:p>
            <a:r>
              <a:rPr lang="en-US" dirty="0" smtClean="0"/>
              <a:t>He did not want authorities to check over his material before publication.</a:t>
            </a:r>
          </a:p>
          <a:p>
            <a:r>
              <a:rPr lang="en-US" dirty="0" smtClean="0"/>
              <a:t>But he also faced pressure from church authorities in the strongly Puritan area of Boston.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incident that seems peculiar today, James Franklin attacked church leader Cotton Mather over an experimental smallpox vaccination.</a:t>
            </a:r>
          </a:p>
          <a:p>
            <a:r>
              <a:rPr lang="en-US" dirty="0" smtClean="0"/>
              <a:t>Mather actually approved the vaccination, leading to James Franklin’s attack.</a:t>
            </a:r>
          </a:p>
          <a:p>
            <a:pPr>
              <a:buNone/>
            </a:pPr>
            <a:r>
              <a:rPr lang="en-US" sz="1600" dirty="0" smtClean="0"/>
              <a:t>It would have been a lot happier for historians if Franklin had taken the right side. But never mind.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Cotton and his father, Increase Mather, defended themselves against James Franklin’s criticism.</a:t>
            </a:r>
          </a:p>
          <a:p>
            <a:r>
              <a:rPr lang="en-US" dirty="0" smtClean="0"/>
              <a:t>But as public opinion was beginning to run against authoritarian techniques, sympathy went to Franklin.</a:t>
            </a:r>
          </a:p>
          <a:p>
            <a:r>
              <a:rPr lang="en-US" dirty="0" smtClean="0"/>
              <a:t>But his next attack, this time against secular authorities, landed James in jail.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had suggested in 1722 that authorities did a poor job protecting the colonies against pirates.</a:t>
            </a:r>
          </a:p>
          <a:p>
            <a:r>
              <a:rPr lang="en-US" dirty="0" smtClean="0"/>
              <a:t>The short jail time did nothing to damp his enthusiasm in attacks on authorities, however.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court issued a decree prohibiting James Franklin from publishing.</a:t>
            </a:r>
          </a:p>
          <a:p>
            <a:r>
              <a:rPr lang="en-US" dirty="0" smtClean="0"/>
              <a:t>James responded by making his brother Ben the publisher.</a:t>
            </a:r>
          </a:p>
          <a:p>
            <a:r>
              <a:rPr lang="en-US" dirty="0" smtClean="0"/>
              <a:t>Ben’s stature increased, and so he decided to strike out on his own in Philadelphia.</a:t>
            </a:r>
          </a:p>
          <a:p>
            <a:r>
              <a:rPr lang="en-US" dirty="0" smtClean="0"/>
              <a:t>James’s newspaper lost popularity, finally closed.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652" y="1905000"/>
            <a:ext cx="5431848" cy="4114800"/>
          </a:xfrm>
        </p:spPr>
        <p:txBody>
          <a:bodyPr/>
          <a:lstStyle/>
          <a:p>
            <a:r>
              <a:rPr lang="en-US" dirty="0" smtClean="0"/>
              <a:t>Philadelphia was second largest city in Colonies.</a:t>
            </a:r>
          </a:p>
          <a:p>
            <a:r>
              <a:rPr lang="en-US" dirty="0" smtClean="0"/>
              <a:t>Ben Franklin arrived penniless. But he soon made a name for himself.</a:t>
            </a:r>
            <a:endParaRPr lang="en-US" dirty="0"/>
          </a:p>
        </p:txBody>
      </p:sp>
      <p:pic>
        <p:nvPicPr>
          <p:cNvPr id="4" name="Picture 3" descr="benfrank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57400"/>
            <a:ext cx="2569152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took over the </a:t>
            </a:r>
            <a:r>
              <a:rPr lang="en-US" i="1" dirty="0" smtClean="0"/>
              <a:t>Pennsylvania Gazette </a:t>
            </a:r>
            <a:r>
              <a:rPr lang="en-US" dirty="0" smtClean="0"/>
              <a:t>in 1729.</a:t>
            </a:r>
          </a:p>
          <a:p>
            <a:r>
              <a:rPr lang="en-US" dirty="0" smtClean="0"/>
              <a:t>He was clever enough to print boldly, but just short of giving offense to authorities.</a:t>
            </a:r>
          </a:p>
          <a:p>
            <a:r>
              <a:rPr lang="en-US" dirty="0" smtClean="0"/>
              <a:t>He observed in a phrase now famous:</a:t>
            </a:r>
          </a:p>
          <a:p>
            <a:pPr>
              <a:buNone/>
            </a:pPr>
            <a:r>
              <a:rPr lang="en-US" dirty="0" smtClean="0"/>
              <a:t>“If all printers were determined not to print anything till they were sure it would offend nobody, there would be very little printed.”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overcame competition from the </a:t>
            </a:r>
            <a:r>
              <a:rPr lang="en-US" i="1" dirty="0" smtClean="0"/>
              <a:t>American Weekly Mercury.</a:t>
            </a:r>
          </a:p>
          <a:p>
            <a:r>
              <a:rPr lang="en-US" dirty="0" smtClean="0"/>
              <a:t>By age 24 he was the owner of the Colonies’ best newspaper: best articles, biggest ad volume, largest circulation.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Boston colonists were more concerned with education.</a:t>
            </a:r>
          </a:p>
          <a:p>
            <a:r>
              <a:rPr lang="en-US" dirty="0" smtClean="0"/>
              <a:t>Harvard established in 1636.</a:t>
            </a:r>
          </a:p>
          <a:p>
            <a:r>
              <a:rPr lang="en-US" dirty="0" smtClean="0"/>
              <a:t>In 1638, first press set up, to print religious texts for schools.</a:t>
            </a:r>
          </a:p>
          <a:p>
            <a:r>
              <a:rPr lang="en-US" dirty="0" smtClean="0"/>
              <a:t>Newspaper publishing lagged, however.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5245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 Franklin made Colonial journalism respectable.</a:t>
            </a:r>
          </a:p>
          <a:p>
            <a:r>
              <a:rPr lang="en-US" dirty="0" smtClean="0"/>
              <a:t>He was a writer and a printer, but also an engraver, an inventor, a scientist, a politician, a diplomat, an educator.</a:t>
            </a:r>
          </a:p>
          <a:p>
            <a:r>
              <a:rPr lang="en-US" dirty="0" smtClean="0"/>
              <a:t>He also became the world’s most famous person, and quite a </a:t>
            </a:r>
            <a:r>
              <a:rPr lang="en-US" dirty="0" smtClean="0">
                <a:hlinkClick r:id="rId2"/>
              </a:rPr>
              <a:t>witty </a:t>
            </a:r>
            <a:r>
              <a:rPr lang="en-US" i="1" dirty="0" smtClean="0">
                <a:hlinkClick r:id="rId2"/>
              </a:rPr>
              <a:t>bon vivant. </a:t>
            </a:r>
            <a:r>
              <a:rPr lang="en-US" sz="1600" dirty="0"/>
              <a:t>http://www.history.com/videos/meet-benjamin-franklin?cmpid=MRSS_Hulu_HIS#meet-benjamin-franklin</a:t>
            </a:r>
            <a:endParaRPr lang="en-US" sz="1514" dirty="0"/>
          </a:p>
        </p:txBody>
      </p:sp>
      <p:pic>
        <p:nvPicPr>
          <p:cNvPr id="4" name="Picture 3" descr="pennslvaniagazette17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7400"/>
            <a:ext cx="2841171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Ben Franklin dealt with press laws as they existed then in the Colonies: there was no free press.</a:t>
            </a:r>
          </a:p>
          <a:p>
            <a:r>
              <a:rPr lang="en-US" dirty="0" smtClean="0"/>
              <a:t>The John Peter Zenger case of 1734-35 was to test the power of these laws.</a:t>
            </a:r>
            <a:endParaRPr lang="en-US" dirty="0"/>
          </a:p>
        </p:txBody>
      </p:sp>
      <p:pic>
        <p:nvPicPr>
          <p:cNvPr id="4" name="Picture 3" descr="zen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28" y="3657600"/>
            <a:ext cx="2171428" cy="25396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Zenger case really wasn’t legally so significant. But in a Colonial spirit of growing revolutionary discontent, it was emotionally influential.</a:t>
            </a:r>
          </a:p>
          <a:p>
            <a:r>
              <a:rPr lang="en-US" dirty="0" smtClean="0"/>
              <a:t>The historical background is complex, requiring knowledge of New York politics at the time.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Zenger was apprentice to a government-sponsored printer, William Bradford.</a:t>
            </a:r>
          </a:p>
          <a:p>
            <a:r>
              <a:rPr lang="en-US" dirty="0" smtClean="0"/>
              <a:t>A group of wealthy merchants and landowners were demanding greater control over the colony’s affairs.</a:t>
            </a:r>
          </a:p>
          <a:p>
            <a:r>
              <a:rPr lang="en-US" dirty="0" smtClean="0"/>
              <a:t>Zenger, a young recent immigrant from Germany, was asked to help out.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Zenger was encouraged to establish a new newspaper. His first issue of the </a:t>
            </a:r>
            <a:r>
              <a:rPr lang="en-US" i="1" dirty="0" smtClean="0"/>
              <a:t>New York Weekly Journal </a:t>
            </a:r>
            <a:r>
              <a:rPr lang="en-US" dirty="0" smtClean="0"/>
              <a:t>appeared Nov. 5, 1733.</a:t>
            </a:r>
          </a:p>
          <a:p>
            <a:r>
              <a:rPr lang="en-US" dirty="0" smtClean="0"/>
              <a:t>Zenger’s powerful backers wrote anonymous pieces that immediately offended authorities, as they were called incompetent.</a:t>
            </a:r>
          </a:p>
          <a:p>
            <a:r>
              <a:rPr lang="en-US" dirty="0" smtClean="0"/>
              <a:t>A year later Zenger was arrested on a charge of seditious libel.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Zenger’s trial began in 1735. His attorney, Alexander Hamilton, decided to take the case using a new defense.</a:t>
            </a:r>
          </a:p>
          <a:p>
            <a:r>
              <a:rPr lang="en-US" dirty="0" smtClean="0"/>
              <a:t>Hamilton did not deny that Zenger had published the offending material.</a:t>
            </a:r>
          </a:p>
          <a:p>
            <a:r>
              <a:rPr lang="en-US" dirty="0" smtClean="0"/>
              <a:t>Instead, he said it was not seditious.</a:t>
            </a:r>
          </a:p>
          <a:p>
            <a:r>
              <a:rPr lang="en-US" dirty="0" smtClean="0"/>
              <a:t>He claimed the prosecution had to prove libel.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Hamilton agreed that the published statements were true.</a:t>
            </a:r>
          </a:p>
          <a:p>
            <a:r>
              <a:rPr lang="en-US" dirty="0" smtClean="0"/>
              <a:t>He appealed to a jury to use their own consciences, and not rely on the judge.</a:t>
            </a:r>
          </a:p>
          <a:p>
            <a:r>
              <a:rPr lang="en-US" dirty="0" smtClean="0"/>
              <a:t>He argued the case of liberty and free speech.</a:t>
            </a:r>
          </a:p>
          <a:p>
            <a:r>
              <a:rPr lang="en-US" dirty="0" smtClean="0"/>
              <a:t>Zenger was declared innocent.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4762500" cy="4114800"/>
          </a:xfrm>
        </p:spPr>
        <p:txBody>
          <a:bodyPr/>
          <a:lstStyle/>
          <a:p>
            <a:r>
              <a:rPr lang="en-US" dirty="0" smtClean="0"/>
              <a:t>Though this trial had little legal effect, it inspired Colonial opposition to authority.</a:t>
            </a:r>
          </a:p>
          <a:p>
            <a:r>
              <a:rPr lang="en-US" dirty="0" smtClean="0"/>
              <a:t>Truth as a defense did not reappear, however, until 50 years later.</a:t>
            </a:r>
            <a:endParaRPr lang="en-US" dirty="0"/>
          </a:p>
        </p:txBody>
      </p:sp>
      <p:pic>
        <p:nvPicPr>
          <p:cNvPr id="4" name="Picture 3" descr="zengert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06635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1730s, however, the judge had considerable precedent to say that truth was not a defense.</a:t>
            </a:r>
          </a:p>
          <a:p>
            <a:r>
              <a:rPr lang="en-US" dirty="0" smtClean="0"/>
              <a:t>The court had established that truth made the seditious libel worse: “The greater the truth, the greater the libel.”</a:t>
            </a:r>
          </a:p>
          <a:p>
            <a:r>
              <a:rPr lang="en-US" dirty="0" smtClean="0"/>
              <a:t>This was because criticism of authority could upset the community and disturb public peace and safety.</a:t>
            </a:r>
          </a:p>
          <a:p>
            <a:r>
              <a:rPr lang="en-US" dirty="0" smtClean="0"/>
              <a:t>To keep the peace, seditious libel had to be stopped.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Zenger trial established a contrary idea: that people have the right to criticize political leaders.</a:t>
            </a:r>
          </a:p>
          <a:p>
            <a:r>
              <a:rPr lang="en-US" dirty="0" smtClean="0"/>
              <a:t>This was an idea later to inspire American rebels.</a:t>
            </a:r>
          </a:p>
          <a:p>
            <a:r>
              <a:rPr lang="en-US" dirty="0"/>
              <a:t>Here’s </a:t>
            </a:r>
            <a:r>
              <a:rPr lang="en-US" dirty="0">
                <a:hlinkClick r:id="rId2"/>
              </a:rPr>
              <a:t>a short talk </a:t>
            </a:r>
            <a:r>
              <a:rPr lang="en-US" dirty="0"/>
              <a:t>by historian Eric Foner</a:t>
            </a:r>
            <a:r>
              <a:rPr lang="en-US" sz="1400" dirty="0"/>
              <a:t>. http://www.youtube.com/watch?v=LpXgyc8yDyA</a:t>
            </a:r>
          </a:p>
        </p:txBody>
      </p:sp>
      <p:pic>
        <p:nvPicPr>
          <p:cNvPr id="4" name="Picture 3" descr="ericfo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390189"/>
            <a:ext cx="3572367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reason: America was a vast wilderness. There was no news.</a:t>
            </a:r>
          </a:p>
          <a:p>
            <a:r>
              <a:rPr lang="en-US" dirty="0" smtClean="0"/>
              <a:t>Colonists cared mostly about news back home, in England, and English newspapers.</a:t>
            </a:r>
            <a:endParaRPr lang="en-US" dirty="0"/>
          </a:p>
        </p:txBody>
      </p:sp>
      <p:pic>
        <p:nvPicPr>
          <p:cNvPr id="4" name="Picture 3" descr="londongaz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114800"/>
            <a:ext cx="1524000" cy="24627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colonies grew, commerce became more important, especially fishing and shipping.</a:t>
            </a:r>
          </a:p>
          <a:p>
            <a:r>
              <a:rPr lang="en-US" dirty="0" smtClean="0"/>
              <a:t>Merchants needed a way to communicate, and find out what was happening in business.</a:t>
            </a:r>
          </a:p>
          <a:p>
            <a:r>
              <a:rPr lang="en-US" dirty="0" smtClean="0"/>
              <a:t>A newspaper might fulfill that need, especially for advertising.</a:t>
            </a:r>
          </a:p>
          <a:p>
            <a:r>
              <a:rPr lang="en-US" dirty="0" smtClean="0"/>
              <a:t>This explains why many early newspaper had “advertising” in their titles.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South, always more agrarian, less commercial, journalism lagged.</a:t>
            </a:r>
          </a:p>
          <a:p>
            <a:r>
              <a:rPr lang="en-US" dirty="0" smtClean="0"/>
              <a:t>Benjamin Harris arrived in the largest city in the Colonies, Boston, in 1686. He opened a coffeehouse and bookshop, proving that the Barnes &amp; Noble idea goes back a long ways.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3721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Harris noticed his clients were among the local elites. He thought a newspaper might attract their interest.</a:t>
            </a:r>
          </a:p>
          <a:p>
            <a:r>
              <a:rPr lang="en-US" dirty="0" smtClean="0"/>
              <a:t>On Sept. 25, 1690, Harris published the first edition of </a:t>
            </a:r>
            <a:r>
              <a:rPr lang="en-US" i="1" dirty="0" err="1" smtClean="0"/>
              <a:t>Publick</a:t>
            </a:r>
            <a:r>
              <a:rPr lang="en-US" i="1" dirty="0" smtClean="0"/>
              <a:t> Occurrences, Both </a:t>
            </a:r>
            <a:r>
              <a:rPr lang="en-US" i="1" dirty="0" err="1" smtClean="0"/>
              <a:t>Forreign</a:t>
            </a:r>
            <a:r>
              <a:rPr lang="en-US" i="1" dirty="0" smtClean="0"/>
              <a:t> and </a:t>
            </a:r>
            <a:r>
              <a:rPr lang="en-US" i="1" dirty="0" err="1" smtClean="0"/>
              <a:t>Domestick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was the first American newspaper, fondly recalled for its long title and quirky spelling.</a:t>
            </a:r>
            <a:endParaRPr lang="en-US" dirty="0"/>
          </a:p>
        </p:txBody>
      </p:sp>
      <p:pic>
        <p:nvPicPr>
          <p:cNvPr id="4" name="Picture 3" descr="publickoccurren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05000"/>
            <a:ext cx="3049326" cy="4906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most newspapers of the time, it was 6 inches by 10 ¼ inches.</a:t>
            </a:r>
          </a:p>
          <a:p>
            <a:r>
              <a:rPr lang="en-US" dirty="0" smtClean="0"/>
              <a:t>It was printed on three sides, with the fourth side blank so readers could add their own news before passing it on.</a:t>
            </a:r>
          </a:p>
          <a:p>
            <a:r>
              <a:rPr lang="en-US" dirty="0" smtClean="0"/>
              <a:t>Newspapers were expensive, so often passed around at coffeehouses.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Press: 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Harris’s newspaper really a newspaper, though? It was banned after the first issue.</a:t>
            </a:r>
          </a:p>
          <a:p>
            <a:r>
              <a:rPr lang="en-US" dirty="0" smtClean="0"/>
              <a:t>Harris immediately got into trouble with authorities. </a:t>
            </a:r>
          </a:p>
          <a:p>
            <a:r>
              <a:rPr lang="en-US" dirty="0" smtClean="0"/>
              <a:t>His article about the Colonial army and Indian raids could be construed as criticism of authorities.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194</TotalTime>
  <Words>1934</Words>
  <Application>Microsoft Macintosh PowerPoint</Application>
  <PresentationFormat>On-screen Show (4:3)</PresentationFormat>
  <Paragraphs>152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Travelogue</vt:lpstr>
      <vt:lpstr>The Press in America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 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  <vt:lpstr>The Press: Beginnings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Press in America</dc:title>
  <dc:creator>Ross Collins</dc:creator>
  <cp:lastModifiedBy>Ross Collins</cp:lastModifiedBy>
  <cp:revision>26</cp:revision>
  <dcterms:created xsi:type="dcterms:W3CDTF">2010-12-06T17:42:07Z</dcterms:created>
  <dcterms:modified xsi:type="dcterms:W3CDTF">2012-12-04T22:28:12Z</dcterms:modified>
</cp:coreProperties>
</file>