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6" r:id="rId14"/>
    <p:sldId id="269" r:id="rId15"/>
    <p:sldId id="270" r:id="rId16"/>
    <p:sldId id="265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77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159A-BB8D-8648-9CDF-E71A39D03C73}" type="slidenum"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7C75CA5-C206-1548-8F40-7141D87EA576}" type="datetimeFigureOut"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907159A-BB8D-8648-9CDF-E71A39D03C7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3Efq-aNBkvc" TargetMode="Externa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Penny Press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Beginnings of mass media</a:t>
            </a:r>
          </a:p>
        </p:txBody>
      </p:sp>
    </p:spTree>
    <p:extLst>
      <p:ext uri="{BB962C8B-B14F-4D97-AF65-F5344CB8AC3E}">
        <p14:creationId xmlns:p14="http://schemas.microsoft.com/office/powerpoint/2010/main" val="428595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Penny Press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The writing style </a:t>
            </a:r>
            <a:r>
              <a:rPr lang="en-US" sz="2600" dirty="0" smtClean="0"/>
              <a:t>doesn’t match </a:t>
            </a:r>
            <a:r>
              <a:rPr lang="en-US" sz="2600" dirty="0"/>
              <a:t>contemporary </a:t>
            </a:r>
            <a:r>
              <a:rPr lang="en-US" sz="2600" dirty="0" smtClean="0"/>
              <a:t>approaches. It was </a:t>
            </a:r>
            <a:r>
              <a:rPr lang="en-US" sz="2600" dirty="0"/>
              <a:t>long, </a:t>
            </a:r>
            <a:r>
              <a:rPr lang="en-US" sz="2600" dirty="0" smtClean="0"/>
              <a:t>narrative, </a:t>
            </a:r>
            <a:r>
              <a:rPr lang="en-US" sz="2600" dirty="0"/>
              <a:t>novel-like.</a:t>
            </a:r>
          </a:p>
          <a:p>
            <a:r>
              <a:rPr lang="en-US" sz="2600" dirty="0"/>
              <a:t>In fact, a lot of it may have </a:t>
            </a:r>
            <a:r>
              <a:rPr lang="en-US" sz="2600" dirty="0" smtClean="0"/>
              <a:t>actually been </a:t>
            </a:r>
            <a:r>
              <a:rPr lang="en-US" sz="2600" dirty="0"/>
              <a:t>fiction. In the case above, </a:t>
            </a:r>
            <a:r>
              <a:rPr lang="en-US" sz="2600" dirty="0" smtClean="0"/>
              <a:t>names </a:t>
            </a:r>
            <a:r>
              <a:rPr lang="en-US" sz="2600" dirty="0"/>
              <a:t>are never used, and as for time element, it was merely “recent.”</a:t>
            </a:r>
          </a:p>
          <a:p>
            <a:r>
              <a:rPr lang="en-US" sz="2600" dirty="0"/>
              <a:t>There’s nothing to indicate it couldn’t have been made up. “Tall stories” were a common feature of journalism in this era. </a:t>
            </a:r>
            <a:endParaRPr lang="en-US" sz="2600" dirty="0" smtClean="0"/>
          </a:p>
          <a:p>
            <a:pPr marL="0" indent="0">
              <a:buNone/>
            </a:pPr>
            <a:r>
              <a:rPr lang="en-US" sz="1900" dirty="0" smtClean="0"/>
              <a:t>Press historian Paulette Kilmer has noted that in this era a story that began “It comes to us well documented…” really meant “Once upon a time….”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1643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Benjamin Day attracted plenty of advertising for his new paper—the entire back page, and a few more on the front page.</a:t>
            </a:r>
          </a:p>
          <a:p>
            <a:r>
              <a:rPr lang="en-US" dirty="0"/>
              <a:t>Papers like the </a:t>
            </a:r>
            <a:r>
              <a:rPr lang="en-US" i="1" dirty="0"/>
              <a:t>Sun</a:t>
            </a:r>
            <a:r>
              <a:rPr lang="en-US" dirty="0"/>
              <a:t> would lower standards to about any level to attract readers.</a:t>
            </a:r>
          </a:p>
          <a:p>
            <a:r>
              <a:rPr lang="en-US" dirty="0" smtClean="0"/>
              <a:t>A sensational </a:t>
            </a:r>
            <a:r>
              <a:rPr lang="en-US" dirty="0"/>
              <a:t>story which tripled circulation in 1835 was written by Richard Adams Locke, a descendent of John Locke.</a:t>
            </a:r>
          </a:p>
        </p:txBody>
      </p:sp>
    </p:spTree>
    <p:extLst>
      <p:ext uri="{BB962C8B-B14F-4D97-AF65-F5344CB8AC3E}">
        <p14:creationId xmlns:p14="http://schemas.microsoft.com/office/powerpoint/2010/main" val="278433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Tall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quite up to the level of intellectual probity shown by his </a:t>
            </a:r>
            <a:r>
              <a:rPr lang="en-US" dirty="0" smtClean="0"/>
              <a:t>ancestor John, </a:t>
            </a:r>
            <a:r>
              <a:rPr lang="en-US" dirty="0"/>
              <a:t>Richard Adams Locke’s story purported to describe life on the </a:t>
            </a:r>
            <a:r>
              <a:rPr lang="en-US" dirty="0" smtClean="0"/>
              <a:t>moon!</a:t>
            </a:r>
            <a:endParaRPr lang="en-US" dirty="0"/>
          </a:p>
          <a:p>
            <a:r>
              <a:rPr lang="en-US" dirty="0"/>
              <a:t>In a </a:t>
            </a:r>
            <a:r>
              <a:rPr lang="en-US" dirty="0" smtClean="0"/>
              <a:t>whole series </a:t>
            </a:r>
            <a:r>
              <a:rPr lang="en-US" dirty="0"/>
              <a:t>of articles.</a:t>
            </a:r>
          </a:p>
          <a:p>
            <a:r>
              <a:rPr lang="en-US" dirty="0"/>
              <a:t>It was entertaining, even if the credibility of the </a:t>
            </a:r>
            <a:r>
              <a:rPr lang="en-US" i="1" dirty="0"/>
              <a:t>Sun</a:t>
            </a:r>
            <a:r>
              <a:rPr lang="en-US" dirty="0"/>
              <a:t> obviously suffered.</a:t>
            </a:r>
          </a:p>
          <a:p>
            <a:r>
              <a:rPr lang="en-US" dirty="0"/>
              <a:t>This approach has come down to us in some supermarket tabloids such as the </a:t>
            </a:r>
            <a:r>
              <a:rPr lang="en-US" i="1" dirty="0"/>
              <a:t>World</a:t>
            </a:r>
            <a:r>
              <a:rPr lang="en-US" dirty="0"/>
              <a:t> and </a:t>
            </a:r>
            <a:r>
              <a:rPr lang="en-US" i="1" dirty="0"/>
              <a:t>News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65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moon hoax 1835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engravings would be considered perhaps too lurid by today’s more conservative standards regarding nudity.</a:t>
            </a:r>
          </a:p>
        </p:txBody>
      </p:sp>
      <p:pic>
        <p:nvPicPr>
          <p:cNvPr id="4" name="Picture 3" descr="sunmoonhoa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26" y="2579438"/>
            <a:ext cx="6206266" cy="42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Rise of the common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approach of the Penny Press was successful apparently because it reflected the spirit of the age.</a:t>
            </a:r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Industrial Revolution </a:t>
            </a:r>
            <a:r>
              <a:rPr lang="en-US" dirty="0"/>
              <a:t>saw the growth of more factory workers.</a:t>
            </a:r>
          </a:p>
          <a:p>
            <a:r>
              <a:rPr lang="en-US" dirty="0"/>
              <a:t>A class of laborers was beginning to be recognized as a separate profession.</a:t>
            </a:r>
          </a:p>
        </p:txBody>
      </p:sp>
      <p:pic>
        <p:nvPicPr>
          <p:cNvPr id="4" name="Picture 3" descr="industrialrevolu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75" y="4268323"/>
            <a:ext cx="4149238" cy="24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Spirit of the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Literacy was growing among common folk.</a:t>
            </a:r>
          </a:p>
          <a:p>
            <a:r>
              <a:rPr lang="en-US"/>
              <a:t>Presses could print more copies.</a:t>
            </a:r>
          </a:p>
          <a:p>
            <a:r>
              <a:rPr lang="en-US"/>
              <a:t>Paper was cheaper.</a:t>
            </a:r>
          </a:p>
          <a:p>
            <a:r>
              <a:rPr lang="en-US"/>
              <a:t>Transportation was easier.</a:t>
            </a:r>
          </a:p>
          <a:p>
            <a:r>
              <a:rPr lang="en-US"/>
              <a:t>Advertising was growing.</a:t>
            </a:r>
          </a:p>
        </p:txBody>
      </p:sp>
    </p:spTree>
    <p:extLst>
      <p:ext uri="{BB962C8B-B14F-4D97-AF65-F5344CB8AC3E}">
        <p14:creationId xmlns:p14="http://schemas.microsoft.com/office/powerpoint/2010/main" val="164438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class of readers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growing new class of newspaper readers </a:t>
            </a:r>
            <a:r>
              <a:rPr lang="en-US" dirty="0" smtClean="0"/>
              <a:t>was not so </a:t>
            </a:r>
            <a:r>
              <a:rPr lang="en-US" dirty="0"/>
              <a:t>interested in </a:t>
            </a:r>
            <a:r>
              <a:rPr lang="en-US" dirty="0" smtClean="0"/>
              <a:t>arcane political </a:t>
            </a:r>
            <a:r>
              <a:rPr lang="en-US" dirty="0"/>
              <a:t>opinions and discussions common in the Party Press.</a:t>
            </a:r>
          </a:p>
          <a:p>
            <a:r>
              <a:rPr lang="en-US" dirty="0"/>
              <a:t>They wanted “news, not views.”—Edwin Emery, journalism historian.</a:t>
            </a:r>
          </a:p>
          <a:p>
            <a:r>
              <a:rPr lang="en-US" dirty="0"/>
              <a:t>Penny Press news may have had a sensationalist slant. But it differed from opinion, the long polemical articles common in the press of the time.</a:t>
            </a:r>
          </a:p>
        </p:txBody>
      </p:sp>
    </p:spTree>
    <p:extLst>
      <p:ext uri="{BB962C8B-B14F-4D97-AF65-F5344CB8AC3E}">
        <p14:creationId xmlns:p14="http://schemas.microsoft.com/office/powerpoint/2010/main" val="417418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advertisers saw the relationship between advertising and circulation.</a:t>
            </a:r>
          </a:p>
          <a:p>
            <a:r>
              <a:rPr lang="en-US" dirty="0"/>
              <a:t>Penny Press circulations were larger, and cut across the political spectrum.</a:t>
            </a:r>
          </a:p>
          <a:p>
            <a:r>
              <a:rPr lang="en-US" dirty="0"/>
              <a:t>Party press circulations were small and spread more narrowly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sz="1800" dirty="0" smtClean="0"/>
              <a:t>This ad dates from 1885.</a:t>
            </a:r>
            <a:endParaRPr lang="en-US" sz="1800" dirty="0"/>
          </a:p>
        </p:txBody>
      </p:sp>
      <p:pic>
        <p:nvPicPr>
          <p:cNvPr id="4" name="Picture 3" descr="advertisementcoca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83" y="4416271"/>
            <a:ext cx="3683488" cy="22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7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presses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3850363" cy="45571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1837 the </a:t>
            </a:r>
            <a:r>
              <a:rPr lang="en-US" i="1" dirty="0"/>
              <a:t>Sun</a:t>
            </a:r>
            <a:r>
              <a:rPr lang="en-US" dirty="0"/>
              <a:t> was now under ownership of Day’s brother-in-law, Moses Y. Beach.</a:t>
            </a:r>
          </a:p>
          <a:p>
            <a:r>
              <a:rPr lang="en-US" dirty="0"/>
              <a:t>The newspaper bought a state-of-the-art Hoe cylinder press.</a:t>
            </a:r>
          </a:p>
          <a:p>
            <a:r>
              <a:rPr lang="en-US" dirty="0"/>
              <a:t>It could produce 4,000 papers an hour.</a:t>
            </a:r>
          </a:p>
          <a:p>
            <a:r>
              <a:rPr lang="en-US" dirty="0"/>
              <a:t>Not hundreds of thousands, as we saw later—but a lot for the time.</a:t>
            </a:r>
          </a:p>
        </p:txBody>
      </p:sp>
      <p:pic>
        <p:nvPicPr>
          <p:cNvPr id="4" name="Picture 3" descr="hoecylinderp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99" y="1916553"/>
            <a:ext cx="4454201" cy="31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9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Street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key to success of the </a:t>
            </a:r>
            <a:r>
              <a:rPr lang="en-US" i="1" dirty="0"/>
              <a:t>Sun</a:t>
            </a:r>
            <a:r>
              <a:rPr lang="en-US" dirty="0"/>
              <a:t> was to emphasize single-copy sales.</a:t>
            </a:r>
          </a:p>
          <a:p>
            <a:r>
              <a:rPr lang="en-US" dirty="0"/>
              <a:t>The encouraged the growth of street sales. </a:t>
            </a:r>
          </a:p>
          <a:p>
            <a:r>
              <a:rPr lang="en-US" dirty="0"/>
              <a:t>Vendor bought the newspapers at a discount, sold them for a penny each.</a:t>
            </a:r>
          </a:p>
          <a:p>
            <a:r>
              <a:rPr lang="en-US" dirty="0"/>
              <a:t>This gave incentive to street hawkers in large cities, particularly boys who could make a little money screaming out the headlines.</a:t>
            </a:r>
          </a:p>
        </p:txBody>
      </p:sp>
    </p:spTree>
    <p:extLst>
      <p:ext uri="{BB962C8B-B14F-4D97-AF65-F5344CB8AC3E}">
        <p14:creationId xmlns:p14="http://schemas.microsoft.com/office/powerpoint/2010/main" val="41048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Elite vs. masses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media in the United States tended to separate into streams by the late 1800s.</a:t>
            </a:r>
          </a:p>
          <a:p>
            <a:r>
              <a:rPr lang="en-US" dirty="0"/>
              <a:t>On the one side, you had the sober press for </a:t>
            </a:r>
            <a:r>
              <a:rPr lang="en-US" dirty="0" smtClean="0"/>
              <a:t>a more </a:t>
            </a:r>
            <a:r>
              <a:rPr lang="en-US" dirty="0"/>
              <a:t>elite </a:t>
            </a:r>
            <a:r>
              <a:rPr lang="en-US" dirty="0" smtClean="0"/>
              <a:t>audience, </a:t>
            </a:r>
            <a:r>
              <a:rPr lang="en-US" dirty="0"/>
              <a:t>such as the </a:t>
            </a:r>
            <a:r>
              <a:rPr lang="en-US" i="1" dirty="0"/>
              <a:t>New York Times.</a:t>
            </a:r>
          </a:p>
          <a:p>
            <a:r>
              <a:rPr lang="en-US" dirty="0"/>
              <a:t>On the other side, you had the press for the masses, such as the sensationalist </a:t>
            </a:r>
            <a:r>
              <a:rPr lang="en-US" i="1" dirty="0"/>
              <a:t>New York World.</a:t>
            </a:r>
          </a:p>
          <a:p>
            <a:r>
              <a:rPr lang="en-US" dirty="0"/>
              <a:t>Sometimes this is called “high brow vs. low brow.”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2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Street sales required new design ideas—editors now had to compete with others to attract attention of passers-by.</a:t>
            </a:r>
          </a:p>
          <a:p>
            <a:r>
              <a:rPr lang="en-US" dirty="0" smtClean="0"/>
              <a:t>The Penny </a:t>
            </a:r>
            <a:r>
              <a:rPr lang="en-US" dirty="0"/>
              <a:t>Press </a:t>
            </a:r>
            <a:r>
              <a:rPr lang="en-US" dirty="0" smtClean="0"/>
              <a:t>style tried more </a:t>
            </a:r>
            <a:r>
              <a:rPr lang="en-US" dirty="0"/>
              <a:t>lurid headlines, more attractive makeup, more readable text—at least more readable for the time.</a:t>
            </a:r>
          </a:p>
        </p:txBody>
      </p:sp>
    </p:spTree>
    <p:extLst>
      <p:ext uri="{BB962C8B-B14F-4D97-AF65-F5344CB8AC3E}">
        <p14:creationId xmlns:p14="http://schemas.microsoft.com/office/powerpoint/2010/main" val="873575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Partisan press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Party Press newspapers devoted to opinion and political issues began to see their popularity wane.</a:t>
            </a:r>
          </a:p>
          <a:p>
            <a:r>
              <a:rPr lang="en-US" dirty="0"/>
              <a:t>Non-partisan, news-based newspapers became the new standard for success.</a:t>
            </a:r>
          </a:p>
        </p:txBody>
      </p:sp>
      <p:pic>
        <p:nvPicPr>
          <p:cNvPr id="4" name="Picture 3" descr="newyorkdailyti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3669846"/>
            <a:ext cx="6359141" cy="30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Evolving ideals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Publisher could see growing interest in this new style of journalism.</a:t>
            </a:r>
          </a:p>
          <a:p>
            <a:r>
              <a:rPr lang="en-US" dirty="0"/>
              <a:t>While “objectivity” didn’t at the time exist in journalism, we did see the growth of an ideal emphasizing separation of news and opinion.</a:t>
            </a:r>
          </a:p>
          <a:p>
            <a:r>
              <a:rPr lang="en-US" dirty="0"/>
              <a:t>These papers might take up issues, but the difference was this: the newspapers </a:t>
            </a:r>
            <a:r>
              <a:rPr lang="en-US" dirty="0" smtClean="0"/>
              <a:t>generally were </a:t>
            </a:r>
            <a:r>
              <a:rPr lang="en-US" dirty="0"/>
              <a:t>not politically partisan, or the views of one person, as they had been before.</a:t>
            </a:r>
          </a:p>
        </p:txBody>
      </p:sp>
    </p:spTree>
    <p:extLst>
      <p:ext uri="{BB962C8B-B14F-4D97-AF65-F5344CB8AC3E}">
        <p14:creationId xmlns:p14="http://schemas.microsoft.com/office/powerpoint/2010/main" val="353154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News as a commodity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fact, publishers could see that </a:t>
            </a:r>
            <a:r>
              <a:rPr lang="en-US" dirty="0" smtClean="0"/>
              <a:t>“news” </a:t>
            </a:r>
            <a:r>
              <a:rPr lang="en-US" dirty="0"/>
              <a:t>might be marketed as a commodity, a product.</a:t>
            </a:r>
          </a:p>
          <a:p>
            <a:r>
              <a:rPr lang="en-US" dirty="0"/>
              <a:t>It could be gathered, manufactured, </a:t>
            </a:r>
            <a:r>
              <a:rPr lang="en-US" dirty="0" smtClean="0"/>
              <a:t>and sold like any other commodity.</a:t>
            </a:r>
            <a:endParaRPr lang="en-US" dirty="0"/>
          </a:p>
          <a:p>
            <a:r>
              <a:rPr lang="en-US" dirty="0"/>
              <a:t>One of those who became most successful using this new model was James Gordon Bennett.</a:t>
            </a:r>
          </a:p>
        </p:txBody>
      </p:sp>
    </p:spTree>
    <p:extLst>
      <p:ext uri="{BB962C8B-B14F-4D97-AF65-F5344CB8AC3E}">
        <p14:creationId xmlns:p14="http://schemas.microsoft.com/office/powerpoint/2010/main" val="346129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James Gordon Bennett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300" y="1735138"/>
            <a:ext cx="4811713" cy="4056062"/>
          </a:xfrm>
        </p:spPr>
        <p:txBody>
          <a:bodyPr>
            <a:normAutofit lnSpcReduction="10000"/>
          </a:bodyPr>
          <a:lstStyle/>
          <a:p>
            <a:r>
              <a:rPr lang="en-US"/>
              <a:t>Bennett launched the </a:t>
            </a:r>
            <a:r>
              <a:rPr lang="en-US" i="1"/>
              <a:t>New York Morning Herald </a:t>
            </a:r>
            <a:r>
              <a:rPr lang="en-US"/>
              <a:t>in 1835. </a:t>
            </a:r>
          </a:p>
          <a:p>
            <a:r>
              <a:rPr lang="en-US"/>
              <a:t>It originally was a one-man operation like the </a:t>
            </a:r>
            <a:r>
              <a:rPr lang="en-US" i="1"/>
              <a:t>Sun</a:t>
            </a:r>
            <a:r>
              <a:rPr lang="en-US"/>
              <a:t>, emphasizing sensationalism.</a:t>
            </a:r>
          </a:p>
          <a:p>
            <a:r>
              <a:rPr lang="en-US"/>
              <a:t>Bennett, however, added new twists.</a:t>
            </a:r>
          </a:p>
          <a:p>
            <a:r>
              <a:rPr lang="en-US"/>
              <a:t>Crime reporting was heavily emphasized.</a:t>
            </a:r>
          </a:p>
        </p:txBody>
      </p:sp>
      <p:pic>
        <p:nvPicPr>
          <p:cNvPr id="4" name="Picture 3" descr="jamesgordonbennet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735138"/>
            <a:ext cx="23114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45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Robinson-Jewett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Bennett’s </a:t>
            </a:r>
            <a:r>
              <a:rPr lang="en-US" i="1" dirty="0"/>
              <a:t>Herald</a:t>
            </a:r>
            <a:r>
              <a:rPr lang="en-US" dirty="0"/>
              <a:t> became famous for its 1836 crime story, the Robinson-Jewett murder case.</a:t>
            </a:r>
          </a:p>
          <a:p>
            <a:r>
              <a:rPr lang="en-US" dirty="0"/>
              <a:t>A </a:t>
            </a:r>
            <a:r>
              <a:rPr lang="en-US" dirty="0" smtClean="0"/>
              <a:t>well-known, </a:t>
            </a:r>
            <a:r>
              <a:rPr lang="en-US" dirty="0"/>
              <a:t>rich New York celebrity was accused of murdering a prostitute in a brothel.</a:t>
            </a:r>
          </a:p>
          <a:p>
            <a:r>
              <a:rPr lang="en-US" dirty="0" smtClean="0"/>
              <a:t>The p</a:t>
            </a:r>
            <a:r>
              <a:rPr lang="en-US" dirty="0" smtClean="0"/>
              <a:t>erfect </a:t>
            </a:r>
            <a:r>
              <a:rPr lang="en-US" dirty="0"/>
              <a:t>storm of sensationalism.</a:t>
            </a:r>
          </a:p>
        </p:txBody>
      </p:sp>
    </p:spTree>
    <p:extLst>
      <p:ext uri="{BB962C8B-B14F-4D97-AF65-F5344CB8AC3E}">
        <p14:creationId xmlns:p14="http://schemas.microsoft.com/office/powerpoint/2010/main" val="4036932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Robinson-Jewett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422" y="1735138"/>
            <a:ext cx="4217591" cy="40560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Herald</a:t>
            </a:r>
            <a:r>
              <a:rPr lang="en-US" dirty="0"/>
              <a:t> devoted entire front pages to the case, in 6- or 7-point dense type. </a:t>
            </a:r>
          </a:p>
          <a:p>
            <a:pPr marL="0" indent="0">
              <a:buNone/>
            </a:pPr>
            <a:r>
              <a:rPr lang="en-US" sz="1800" dirty="0"/>
              <a:t>Apparently “the masses” had a greater attention span than we do today.</a:t>
            </a:r>
          </a:p>
          <a:p>
            <a:r>
              <a:rPr lang="en-US" dirty="0"/>
              <a:t>A characteristic phrase: “We give the additional testimony up to the latest hour...The mystery of the bloody drama increase—increases—increases.” (June, 4, 1836).</a:t>
            </a:r>
          </a:p>
        </p:txBody>
      </p:sp>
      <p:pic>
        <p:nvPicPr>
          <p:cNvPr id="4" name="Picture 3" descr="robinsonjewettmurderc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4" y="1860694"/>
            <a:ext cx="3157660" cy="48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90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Herald</a:t>
            </a:r>
            <a:r>
              <a:rPr lang="en-US" dirty="0"/>
              <a:t> in 1836 raised its price to two cents. </a:t>
            </a:r>
          </a:p>
          <a:p>
            <a:r>
              <a:rPr lang="en-US" dirty="0"/>
              <a:t>Bennett </a:t>
            </a:r>
            <a:r>
              <a:rPr lang="en-US" dirty="0" smtClean="0"/>
              <a:t>argued his </a:t>
            </a:r>
            <a:r>
              <a:rPr lang="en-US" dirty="0"/>
              <a:t>readers could get more for their money than anywhere else.</a:t>
            </a:r>
          </a:p>
          <a:p>
            <a:r>
              <a:rPr lang="en-US" dirty="0"/>
              <a:t>He also developed a financial </a:t>
            </a:r>
            <a:r>
              <a:rPr lang="en-US" dirty="0" smtClean="0"/>
              <a:t>section</a:t>
            </a:r>
            <a:r>
              <a:rPr lang="en-US" dirty="0"/>
              <a:t>, and more serious editorials.</a:t>
            </a:r>
          </a:p>
          <a:p>
            <a:r>
              <a:rPr lang="en-US" dirty="0"/>
              <a:t>He even offered some sports news, long before other editors saw a need.</a:t>
            </a:r>
          </a:p>
        </p:txBody>
      </p:sp>
    </p:spTree>
    <p:extLst>
      <p:ext uri="{BB962C8B-B14F-4D97-AF65-F5344CB8AC3E}">
        <p14:creationId xmlns:p14="http://schemas.microsoft.com/office/powerpoint/2010/main" val="1557654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World’s largest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4169630" cy="4056062"/>
          </a:xfrm>
        </p:spPr>
        <p:txBody>
          <a:bodyPr/>
          <a:lstStyle/>
          <a:p>
            <a:r>
              <a:rPr lang="en-US" dirty="0"/>
              <a:t>Bennett’s work as a journalism innovator drove the </a:t>
            </a:r>
            <a:r>
              <a:rPr lang="en-US" i="1" dirty="0"/>
              <a:t>Herald</a:t>
            </a:r>
            <a:r>
              <a:rPr lang="en-US" dirty="0"/>
              <a:t> to establishing the world’s largest circulation by 1860, 77,000.</a:t>
            </a:r>
          </a:p>
          <a:p>
            <a:r>
              <a:rPr lang="en-US" dirty="0"/>
              <a:t>His competitors and morally conservative crusaders disliked the </a:t>
            </a:r>
            <a:r>
              <a:rPr lang="en-US" i="1" dirty="0"/>
              <a:t>Herald</a:t>
            </a:r>
            <a:r>
              <a:rPr lang="en-US" dirty="0"/>
              <a:t>, and urged a boycott, but that effort failed.</a:t>
            </a:r>
          </a:p>
        </p:txBody>
      </p:sp>
      <p:pic>
        <p:nvPicPr>
          <p:cNvPr id="4" name="Picture 3" descr="newyorkhera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42" y="1661388"/>
            <a:ext cx="3522083" cy="50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24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Penny Press elsewhere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concept was tried in other major U.S. cities, but worked best in New York.</a:t>
            </a:r>
          </a:p>
          <a:p>
            <a:r>
              <a:rPr lang="en-US"/>
              <a:t>The more outrageous sensationalism wasn’t as well accepted outside of New York.</a:t>
            </a:r>
          </a:p>
        </p:txBody>
      </p:sp>
    </p:spTree>
    <p:extLst>
      <p:ext uri="{BB962C8B-B14F-4D97-AF65-F5344CB8AC3E}">
        <p14:creationId xmlns:p14="http://schemas.microsoft.com/office/powerpoint/2010/main" val="82120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“Low brow,” sensationalist media were highly criticized then, as they are today.</a:t>
            </a:r>
          </a:p>
          <a:p>
            <a:r>
              <a:rPr lang="en-US"/>
              <a:t>But this material designed to attract high circulations was an invention of the Penny Press era of the 1830s.</a:t>
            </a:r>
          </a:p>
          <a:p>
            <a:r>
              <a:rPr lang="en-US"/>
              <a:t>Some journalists, however, say this more sensational material dates from even before.</a:t>
            </a:r>
          </a:p>
        </p:txBody>
      </p:sp>
    </p:spTree>
    <p:extLst>
      <p:ext uri="{BB962C8B-B14F-4D97-AF65-F5344CB8AC3E}">
        <p14:creationId xmlns:p14="http://schemas.microsoft.com/office/powerpoint/2010/main" val="1592399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Horace Greeley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4900863" cy="4056062"/>
          </a:xfrm>
        </p:spPr>
        <p:txBody>
          <a:bodyPr/>
          <a:lstStyle/>
          <a:p>
            <a:r>
              <a:rPr lang="en-US"/>
              <a:t>Greeley became the century’s most famous editor.</a:t>
            </a:r>
          </a:p>
          <a:p>
            <a:r>
              <a:rPr lang="en-US"/>
              <a:t>He established the </a:t>
            </a:r>
            <a:r>
              <a:rPr lang="en-US" i="1"/>
              <a:t>New York Tribune </a:t>
            </a:r>
            <a:r>
              <a:rPr lang="en-US"/>
              <a:t>in 1841.</a:t>
            </a:r>
          </a:p>
          <a:p>
            <a:r>
              <a:rPr lang="en-US"/>
              <a:t>He is best known for his ideas that seemed revolutionary for the time. </a:t>
            </a:r>
          </a:p>
        </p:txBody>
      </p:sp>
      <p:pic>
        <p:nvPicPr>
          <p:cNvPr id="4" name="Picture 3" descr="Horacegreele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3" y="1911684"/>
            <a:ext cx="3131296" cy="41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99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Greeley’s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Greeley’s ideals so revolutionary at the time included these:</a:t>
            </a:r>
          </a:p>
          <a:p>
            <a:r>
              <a:rPr lang="en-US" dirty="0"/>
              <a:t>Women should be paid the same as men for equal work.</a:t>
            </a:r>
          </a:p>
          <a:p>
            <a:r>
              <a:rPr lang="en-US" dirty="0"/>
              <a:t>Labor should be organized for its protection.</a:t>
            </a:r>
          </a:p>
          <a:p>
            <a:r>
              <a:rPr lang="en-US" dirty="0"/>
              <a:t>Slavery </a:t>
            </a:r>
            <a:r>
              <a:rPr lang="en-US" dirty="0" smtClean="0"/>
              <a:t>should </a:t>
            </a:r>
            <a:r>
              <a:rPr lang="en-US" dirty="0"/>
              <a:t>be abolished.</a:t>
            </a:r>
          </a:p>
          <a:p>
            <a:r>
              <a:rPr lang="en-US" dirty="0"/>
              <a:t>Capitalism </a:t>
            </a:r>
            <a:r>
              <a:rPr lang="en-US" dirty="0" smtClean="0"/>
              <a:t>should be </a:t>
            </a:r>
            <a:r>
              <a:rPr lang="en-US" dirty="0"/>
              <a:t>directed as a force for improvement of society.</a:t>
            </a:r>
          </a:p>
        </p:txBody>
      </p:sp>
    </p:spTree>
    <p:extLst>
      <p:ext uri="{BB962C8B-B14F-4D97-AF65-F5344CB8AC3E}">
        <p14:creationId xmlns:p14="http://schemas.microsoft.com/office/powerpoint/2010/main" val="476744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Greeley’s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Greeley was self-taught, as were so many editors and other </a:t>
            </a:r>
            <a:r>
              <a:rPr lang="en-US" dirty="0" smtClean="0"/>
              <a:t>well-known </a:t>
            </a:r>
            <a:r>
              <a:rPr lang="en-US" dirty="0"/>
              <a:t>people of his day.</a:t>
            </a:r>
          </a:p>
          <a:p>
            <a:r>
              <a:rPr lang="en-US" dirty="0"/>
              <a:t>He began work at age 15 as a printer’s apprentice, and read voraciously.</a:t>
            </a:r>
          </a:p>
          <a:p>
            <a:r>
              <a:rPr lang="en-US" dirty="0"/>
              <a:t>He tried publishing a variety of obscure newspapers before launching the New York </a:t>
            </a:r>
            <a:r>
              <a:rPr lang="en-US" i="1" dirty="0"/>
              <a:t>Tribune</a:t>
            </a:r>
            <a:r>
              <a:rPr lang="en-US" dirty="0"/>
              <a:t> in 1841 as a Penny paper.</a:t>
            </a:r>
          </a:p>
        </p:txBody>
      </p:sp>
    </p:spTree>
    <p:extLst>
      <p:ext uri="{BB962C8B-B14F-4D97-AF65-F5344CB8AC3E}">
        <p14:creationId xmlns:p14="http://schemas.microsoft.com/office/powerpoint/2010/main" val="771963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York </a:t>
            </a:r>
            <a:r>
              <a:rPr lang="en-US" i="1"/>
              <a:t>Tribune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Tribune</a:t>
            </a:r>
            <a:r>
              <a:rPr lang="en-US"/>
              <a:t> gained a circulation of 11,000, at the time considered respectable, though not nearly the circulation of the </a:t>
            </a:r>
            <a:r>
              <a:rPr lang="en-US" i="1"/>
              <a:t>Sun</a:t>
            </a:r>
            <a:r>
              <a:rPr lang="en-US"/>
              <a:t>.</a:t>
            </a:r>
          </a:p>
          <a:p>
            <a:r>
              <a:rPr lang="en-US"/>
              <a:t>But he was unable to make a profit, so raised his price to 2 cents.</a:t>
            </a:r>
          </a:p>
        </p:txBody>
      </p:sp>
      <p:pic>
        <p:nvPicPr>
          <p:cNvPr id="4" name="Picture 3" descr="newyorktribu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90" y="3696567"/>
            <a:ext cx="4265695" cy="30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41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Tribune</a:t>
            </a:r>
            <a:r>
              <a:rPr lang="en-US"/>
              <a:t> weekly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made Greeley successful, however, was his weekly edition.</a:t>
            </a:r>
          </a:p>
          <a:p>
            <a:r>
              <a:rPr lang="en-US"/>
              <a:t>It was priced at $2 a year, or $1 if “clubs” of 20 or more subscribed.</a:t>
            </a:r>
          </a:p>
          <a:p>
            <a:r>
              <a:rPr lang="en-US"/>
              <a:t>It had a huge influence outside New York, particularly in the Midwest.</a:t>
            </a:r>
          </a:p>
          <a:p>
            <a:r>
              <a:rPr lang="en-US"/>
              <a:t>Often, next to the Bible, it was the only thing pioneers read regularly.</a:t>
            </a:r>
          </a:p>
        </p:txBody>
      </p:sp>
    </p:spTree>
    <p:extLst>
      <p:ext uri="{BB962C8B-B14F-4D97-AF65-F5344CB8AC3E}">
        <p14:creationId xmlns:p14="http://schemas.microsoft.com/office/powerpoint/2010/main" val="4007477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Tribune</a:t>
            </a:r>
            <a:r>
              <a:rPr lang="en-US"/>
              <a:t> debates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Greeley offered his paged for discussions of all sorts of radical ideas in the time, and was criticized for it.</a:t>
            </a:r>
          </a:p>
          <a:p>
            <a:r>
              <a:rPr lang="en-US" dirty="0"/>
              <a:t>People around the nation learned of these issues from Greeley’s </a:t>
            </a:r>
            <a:r>
              <a:rPr lang="en-US" i="1" dirty="0"/>
              <a:t>Tribune</a:t>
            </a:r>
            <a:r>
              <a:rPr lang="en-US" dirty="0"/>
              <a:t>. </a:t>
            </a:r>
          </a:p>
          <a:p>
            <a:r>
              <a:rPr lang="en-US" dirty="0"/>
              <a:t>Unlike the other big </a:t>
            </a:r>
            <a:r>
              <a:rPr lang="en-US" dirty="0" smtClean="0"/>
              <a:t>New York newspapers</a:t>
            </a:r>
            <a:r>
              <a:rPr lang="en-US" dirty="0"/>
              <a:t>, the </a:t>
            </a:r>
            <a:r>
              <a:rPr lang="en-US" i="1" dirty="0"/>
              <a:t>Tribune</a:t>
            </a:r>
            <a:r>
              <a:rPr lang="en-US" dirty="0"/>
              <a:t> reached people west of 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3477578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Tribune</a:t>
            </a:r>
            <a:r>
              <a:rPr lang="en-US"/>
              <a:t>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4237121" cy="4056062"/>
          </a:xfrm>
        </p:spPr>
        <p:txBody>
          <a:bodyPr/>
          <a:lstStyle/>
          <a:p>
            <a:r>
              <a:rPr lang="en-US" dirty="0" smtClean="0"/>
              <a:t>Greeley was </a:t>
            </a:r>
            <a:r>
              <a:rPr lang="en-US" dirty="0"/>
              <a:t>a promoter of culture and stimulating ideas, and so influenced other important publishers, such as Henry J. Raymond.</a:t>
            </a:r>
          </a:p>
          <a:p>
            <a:r>
              <a:rPr lang="en-US" dirty="0"/>
              <a:t>Raymond, founder of the New York </a:t>
            </a:r>
            <a:r>
              <a:rPr lang="en-US" i="1" dirty="0"/>
              <a:t>Times</a:t>
            </a:r>
            <a:r>
              <a:rPr lang="en-US" dirty="0"/>
              <a:t>, worked under Greeley.</a:t>
            </a:r>
          </a:p>
        </p:txBody>
      </p:sp>
      <p:pic>
        <p:nvPicPr>
          <p:cNvPr id="4" name="Picture 3" descr="henryraymo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21" y="1564106"/>
            <a:ext cx="3807044" cy="45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77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Greeley’s </a:t>
            </a:r>
            <a:r>
              <a:rPr lang="en-US" i="1"/>
              <a:t>Tribune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Greeley did not use sensationalsim, yet still attracted a fairly large audience.</a:t>
            </a:r>
          </a:p>
          <a:p>
            <a:r>
              <a:rPr lang="en-US"/>
              <a:t>As time went on, the </a:t>
            </a:r>
            <a:r>
              <a:rPr lang="en-US" i="1"/>
              <a:t>Sun</a:t>
            </a:r>
            <a:r>
              <a:rPr lang="en-US"/>
              <a:t> and </a:t>
            </a:r>
            <a:r>
              <a:rPr lang="en-US" i="1"/>
              <a:t>Herald </a:t>
            </a:r>
            <a:r>
              <a:rPr lang="en-US"/>
              <a:t>toned down their own sensationalism. In doing so, they became less a “mass media.”</a:t>
            </a:r>
          </a:p>
          <a:p>
            <a:r>
              <a:rPr lang="en-US"/>
              <a:t>Those who had an appetite for sensationalism were left without a newspaper until Pulitzer and Hearst in the 1890s reinvented it.</a:t>
            </a:r>
          </a:p>
        </p:txBody>
      </p:sp>
    </p:spTree>
    <p:extLst>
      <p:ext uri="{BB962C8B-B14F-4D97-AF65-F5344CB8AC3E}">
        <p14:creationId xmlns:p14="http://schemas.microsoft.com/office/powerpoint/2010/main" val="1167599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Henry J. Raymond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founder of the New York </a:t>
            </a:r>
            <a:r>
              <a:rPr lang="en-US" i="1"/>
              <a:t>Times</a:t>
            </a:r>
            <a:r>
              <a:rPr lang="en-US"/>
              <a:t> also was not interested in sensationalism.</a:t>
            </a:r>
          </a:p>
          <a:p>
            <a:r>
              <a:rPr lang="en-US"/>
              <a:t>Raymond quit the </a:t>
            </a:r>
            <a:r>
              <a:rPr lang="en-US" i="1"/>
              <a:t>Tribune</a:t>
            </a:r>
            <a:r>
              <a:rPr lang="en-US"/>
              <a:t> because he didn’t get along with Greeley, worked for other newspapers before founding the Times.</a:t>
            </a:r>
          </a:p>
          <a:p>
            <a:r>
              <a:rPr lang="en-US"/>
              <a:t>In 1851 Raymond and a colleague, George Jones, launched the </a:t>
            </a:r>
            <a:r>
              <a:rPr lang="en-US" i="1"/>
              <a:t>Times</a:t>
            </a:r>
            <a:r>
              <a:rPr lang="en-US"/>
              <a:t> as a penny newspaper—but without sensationalism.</a:t>
            </a:r>
          </a:p>
        </p:txBody>
      </p:sp>
    </p:spTree>
    <p:extLst>
      <p:ext uri="{BB962C8B-B14F-4D97-AF65-F5344CB8AC3E}">
        <p14:creationId xmlns:p14="http://schemas.microsoft.com/office/powerpoint/2010/main" val="1287670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Times</a:t>
            </a:r>
            <a:r>
              <a:rPr lang="en-US"/>
              <a:t> and foreign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Raymond was particularly interested in foreign news.</a:t>
            </a:r>
          </a:p>
          <a:p>
            <a:r>
              <a:rPr lang="en-US"/>
              <a:t>His newspaper quickly established a reputation for reason and careful reporting.</a:t>
            </a:r>
          </a:p>
          <a:p>
            <a:r>
              <a:rPr lang="en-US"/>
              <a:t>He did, however, criticize Greeley, particularly his political views.</a:t>
            </a:r>
          </a:p>
        </p:txBody>
      </p:sp>
      <p:pic>
        <p:nvPicPr>
          <p:cNvPr id="4" name="Picture 3" descr="newyorkdailyti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13" y="3956291"/>
            <a:ext cx="5495594" cy="26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editors argued </a:t>
            </a:r>
            <a:r>
              <a:rPr lang="en-US" dirty="0" smtClean="0"/>
              <a:t>sensationalism</a:t>
            </a:r>
            <a:r>
              <a:rPr lang="en-US" dirty="0" smtClean="0"/>
              <a:t> </a:t>
            </a:r>
            <a:r>
              <a:rPr lang="en-US" dirty="0"/>
              <a:t>was a way to draw new people into </a:t>
            </a:r>
            <a:r>
              <a:rPr lang="en-US" dirty="0" smtClean="0"/>
              <a:t>more serious news </a:t>
            </a:r>
            <a:r>
              <a:rPr lang="en-US" dirty="0"/>
              <a:t>publications.</a:t>
            </a:r>
          </a:p>
          <a:p>
            <a:pPr marL="0" indent="0">
              <a:buNone/>
            </a:pPr>
            <a:r>
              <a:rPr lang="en-US" sz="1800" dirty="0"/>
              <a:t>I’m not so sure about that. It’s hard to believe the </a:t>
            </a:r>
            <a:r>
              <a:rPr lang="en-US" sz="1800" i="1" dirty="0"/>
              <a:t>National Enquirer </a:t>
            </a:r>
            <a:r>
              <a:rPr lang="en-US" sz="1800" i="1" dirty="0" smtClean="0"/>
              <a:t>today </a:t>
            </a:r>
            <a:r>
              <a:rPr lang="en-US" sz="1800" dirty="0" smtClean="0"/>
              <a:t>plays </a:t>
            </a:r>
            <a:r>
              <a:rPr lang="en-US" sz="1800" dirty="0"/>
              <a:t>a role in encouraging interest in a Public Broadcasting news </a:t>
            </a:r>
            <a:r>
              <a:rPr lang="en-US" sz="1800" dirty="0" smtClean="0"/>
              <a:t>analysis….</a:t>
            </a:r>
            <a:endParaRPr lang="en-US" sz="1800" dirty="0"/>
          </a:p>
          <a:p>
            <a:r>
              <a:rPr lang="en-US" dirty="0"/>
              <a:t>Jazz journalism of the 1920s clearly was aimed toward profit, and not a more noble motive.</a:t>
            </a:r>
          </a:p>
        </p:txBody>
      </p:sp>
    </p:spTree>
    <p:extLst>
      <p:ext uri="{BB962C8B-B14F-4D97-AF65-F5344CB8AC3E}">
        <p14:creationId xmlns:p14="http://schemas.microsoft.com/office/powerpoint/2010/main" val="318612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Deterioration of </a:t>
            </a:r>
            <a:r>
              <a:rPr lang="en-US" i="1"/>
              <a:t>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Raymond died young, in 1869, and the </a:t>
            </a:r>
            <a:r>
              <a:rPr lang="en-US" i="1" dirty="0"/>
              <a:t>Times</a:t>
            </a:r>
            <a:r>
              <a:rPr lang="en-US" dirty="0"/>
              <a:t> fell victim to the Yellow Journalism battles of the 1890s.</a:t>
            </a:r>
          </a:p>
          <a:p>
            <a:r>
              <a:rPr lang="en-US" dirty="0"/>
              <a:t>By 1897 the </a:t>
            </a:r>
            <a:r>
              <a:rPr lang="en-US" i="1" dirty="0"/>
              <a:t>Times</a:t>
            </a:r>
            <a:r>
              <a:rPr lang="en-US" dirty="0"/>
              <a:t> and sunk to a low of only 9,000 paid circulation. Its future seemed dim.</a:t>
            </a:r>
          </a:p>
        </p:txBody>
      </p:sp>
    </p:spTree>
    <p:extLst>
      <p:ext uri="{BB962C8B-B14F-4D97-AF65-F5344CB8AC3E}">
        <p14:creationId xmlns:p14="http://schemas.microsoft.com/office/powerpoint/2010/main" val="732732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Adolph Ochs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098" y="1735138"/>
            <a:ext cx="4900915" cy="4056062"/>
          </a:xfrm>
        </p:spPr>
        <p:txBody>
          <a:bodyPr/>
          <a:lstStyle/>
          <a:p>
            <a:r>
              <a:rPr lang="en-US"/>
              <a:t>Adolph Ochs, a Tennesee publisher, bought and revived the </a:t>
            </a:r>
            <a:r>
              <a:rPr lang="en-US" i="1"/>
              <a:t>Times</a:t>
            </a:r>
            <a:r>
              <a:rPr lang="en-US"/>
              <a:t>.</a:t>
            </a:r>
          </a:p>
          <a:p>
            <a:r>
              <a:rPr lang="en-US"/>
              <a:t>He reset the paper as a contrast to the sensationalism of the time, emphasizing solid , fact-based news coverage.</a:t>
            </a:r>
          </a:p>
          <a:p>
            <a:r>
              <a:rPr lang="en-US"/>
              <a:t>By the 1920s circulation had increased to 780,000.</a:t>
            </a:r>
          </a:p>
        </p:txBody>
      </p:sp>
      <p:pic>
        <p:nvPicPr>
          <p:cNvPr id="4" name="Picture 3" descr="adolphoc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60884"/>
            <a:ext cx="241269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51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Times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36" y="1735138"/>
            <a:ext cx="3181377" cy="4056062"/>
          </a:xfrm>
        </p:spPr>
        <p:txBody>
          <a:bodyPr>
            <a:normAutofit lnSpcReduction="10000"/>
          </a:bodyPr>
          <a:lstStyle/>
          <a:p>
            <a:r>
              <a:rPr lang="en-US"/>
              <a:t>When Ochs moved the operation to Longacre Square in Manhattan in 1904, the area soon became known as Times Square.</a:t>
            </a:r>
          </a:p>
          <a:p>
            <a:r>
              <a:rPr lang="en-US"/>
              <a:t>The newspaper is no longer there, but the name has become famous.</a:t>
            </a:r>
          </a:p>
        </p:txBody>
      </p:sp>
      <p:pic>
        <p:nvPicPr>
          <p:cNvPr id="4" name="Picture 3" descr="timessqu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91368"/>
            <a:ext cx="4132236" cy="50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0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Great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decades before the U.S. Civil War was a time of great change for American journalism.</a:t>
            </a:r>
          </a:p>
          <a:p>
            <a:r>
              <a:rPr lang="en-US"/>
              <a:t>It was the beginning of the idea that the press could truly be a “mass medium.”</a:t>
            </a:r>
          </a:p>
          <a:p>
            <a:r>
              <a:rPr lang="en-US"/>
              <a:t>We truly have extended that today, it seems, as the Internet has become the “mass medium.”</a:t>
            </a:r>
          </a:p>
          <a:p>
            <a:r>
              <a:rPr lang="en-US"/>
              <a:t>Do we see some influence from the beginnings of mass media in our concept of journalism today?</a:t>
            </a:r>
          </a:p>
        </p:txBody>
      </p:sp>
    </p:spTree>
    <p:extLst>
      <p:ext uri="{BB962C8B-B14F-4D97-AF65-F5344CB8AC3E}">
        <p14:creationId xmlns:p14="http://schemas.microsoft.com/office/powerpoint/2010/main" val="272713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neglected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before the 1830s “the masses” clearly </a:t>
            </a:r>
            <a:r>
              <a:rPr lang="en-US" dirty="0" smtClean="0"/>
              <a:t>were forming a neglected </a:t>
            </a:r>
            <a:r>
              <a:rPr lang="en-US" dirty="0"/>
              <a:t>public among news </a:t>
            </a:r>
            <a:r>
              <a:rPr lang="en-US" dirty="0" smtClean="0"/>
              <a:t>purveyors</a:t>
            </a:r>
            <a:r>
              <a:rPr lang="en-US" dirty="0"/>
              <a:t>.</a:t>
            </a:r>
          </a:p>
          <a:p>
            <a:r>
              <a:rPr lang="en-US" dirty="0"/>
              <a:t>The elite and </a:t>
            </a:r>
            <a:r>
              <a:rPr lang="en-US" dirty="0" smtClean="0"/>
              <a:t>political “</a:t>
            </a:r>
            <a:r>
              <a:rPr lang="en-US" dirty="0"/>
              <a:t>party press” of the day aimed toward a small circulation of high-brow readers.</a:t>
            </a:r>
          </a:p>
          <a:p>
            <a:r>
              <a:rPr lang="en-US" dirty="0"/>
              <a:t>But technology and </a:t>
            </a:r>
            <a:r>
              <a:rPr lang="en-US" dirty="0" smtClean="0"/>
              <a:t>cultural change </a:t>
            </a:r>
            <a:r>
              <a:rPr lang="en-US" dirty="0"/>
              <a:t>in the United States encouraged publishers to look beyond this audience.</a:t>
            </a:r>
          </a:p>
        </p:txBody>
      </p:sp>
    </p:spTree>
    <p:extLst>
      <p:ext uri="{BB962C8B-B14F-4D97-AF65-F5344CB8AC3E}">
        <p14:creationId xmlns:p14="http://schemas.microsoft.com/office/powerpoint/2010/main" val="113615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Penny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4277147" cy="4056062"/>
          </a:xfrm>
        </p:spPr>
        <p:txBody>
          <a:bodyPr/>
          <a:lstStyle/>
          <a:p>
            <a:r>
              <a:rPr lang="en-US" dirty="0"/>
              <a:t>On Sept. 3, 1833, a new era began for American journalism (and not much later for journalism in much of </a:t>
            </a:r>
            <a:r>
              <a:rPr lang="en-US" dirty="0" smtClean="0"/>
              <a:t>western Europe</a:t>
            </a:r>
            <a:r>
              <a:rPr lang="en-US" dirty="0" smtClean="0"/>
              <a:t>)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i="1" dirty="0"/>
              <a:t>New York Sun </a:t>
            </a:r>
            <a:r>
              <a:rPr lang="en-US" dirty="0"/>
              <a:t>was launched by Benjamin H. Day.</a:t>
            </a:r>
          </a:p>
          <a:p>
            <a:r>
              <a:rPr lang="en-US" dirty="0"/>
              <a:t>Its motto: “It shines for ALL.”</a:t>
            </a:r>
          </a:p>
        </p:txBody>
      </p:sp>
      <p:pic>
        <p:nvPicPr>
          <p:cNvPr id="4" name="Picture 3" descr="sun18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47" y="1604211"/>
            <a:ext cx="3525842" cy="49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4866774" cy="40560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Day was a job printer, but not a very prosperous one.</a:t>
            </a:r>
          </a:p>
          <a:p>
            <a:r>
              <a:rPr lang="en-US" dirty="0"/>
              <a:t>He hoped to encourage business by starting the </a:t>
            </a:r>
            <a:r>
              <a:rPr lang="en-US" i="1" dirty="0"/>
              <a:t>New York Sun</a:t>
            </a:r>
            <a:r>
              <a:rPr lang="en-US" dirty="0"/>
              <a:t>.</a:t>
            </a:r>
          </a:p>
          <a:p>
            <a:r>
              <a:rPr lang="en-US" dirty="0"/>
              <a:t>Day proposed to sell the paper by the issue, instead of asking people to pay for costly subscriptions up </a:t>
            </a:r>
            <a:r>
              <a:rPr lang="en-US" dirty="0" smtClean="0"/>
              <a:t>front as was customary.</a:t>
            </a:r>
            <a:endParaRPr lang="en-US" dirty="0"/>
          </a:p>
          <a:p>
            <a:r>
              <a:rPr lang="en-US" dirty="0"/>
              <a:t>He charged one </a:t>
            </a:r>
            <a:r>
              <a:rPr lang="en-US" dirty="0" smtClean="0"/>
              <a:t>penny a copy.</a:t>
            </a:r>
            <a:endParaRPr lang="en-US" dirty="0"/>
          </a:p>
        </p:txBody>
      </p:sp>
      <p:pic>
        <p:nvPicPr>
          <p:cNvPr id="4" name="Picture 3" descr="benjamin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74" y="1880089"/>
            <a:ext cx="2768254" cy="39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7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York </a:t>
            </a:r>
            <a:r>
              <a:rPr lang="en-US" i="1"/>
              <a:t>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six months its circulation reached 8,000, </a:t>
            </a:r>
            <a:r>
              <a:rPr lang="en-US" dirty="0" smtClean="0"/>
              <a:t>nearly </a:t>
            </a:r>
            <a:r>
              <a:rPr lang="en-US" dirty="0"/>
              <a:t>twice that of its closest rival.</a:t>
            </a:r>
          </a:p>
          <a:p>
            <a:r>
              <a:rPr lang="en-US" dirty="0"/>
              <a:t>Its pages were filled with </a:t>
            </a:r>
            <a:r>
              <a:rPr lang="en-US" dirty="0" smtClean="0"/>
              <a:t>crime</a:t>
            </a:r>
            <a:r>
              <a:rPr lang="en-US" dirty="0"/>
              <a:t> </a:t>
            </a:r>
            <a:r>
              <a:rPr lang="en-US" dirty="0" smtClean="0"/>
              <a:t>news </a:t>
            </a:r>
            <a:r>
              <a:rPr lang="en-US" dirty="0"/>
              <a:t>and </a:t>
            </a:r>
            <a:r>
              <a:rPr lang="en-US" dirty="0" smtClean="0"/>
              <a:t>trivial or sensational </a:t>
            </a:r>
            <a:r>
              <a:rPr lang="en-US" dirty="0"/>
              <a:t>material, but it was very readable.</a:t>
            </a:r>
          </a:p>
          <a:p>
            <a:r>
              <a:rPr lang="en-US" dirty="0"/>
              <a:t>Stories included features about lost love, shocking accidents, foiled jailbreaks, etc.</a:t>
            </a:r>
          </a:p>
        </p:txBody>
      </p:sp>
    </p:spTree>
    <p:extLst>
      <p:ext uri="{BB962C8B-B14F-4D97-AF65-F5344CB8AC3E}">
        <p14:creationId xmlns:p14="http://schemas.microsoft.com/office/powerpoint/2010/main" val="39543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Penny Press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particularly famous human interest feature described a “young gentlemen” who ran off with “a woman from the wrong side of the tracks,” involving treachery and incest, narrated in the flowery phrases of the era:</a:t>
            </a:r>
          </a:p>
          <a:p>
            <a:pPr marL="0" indent="0">
              <a:buNone/>
            </a:pPr>
            <a:r>
              <a:rPr lang="en-US" dirty="0"/>
              <a:t>“And while our hero was </a:t>
            </a:r>
            <a:r>
              <a:rPr lang="en-US" dirty="0" err="1"/>
              <a:t>unsuspiciously</a:t>
            </a:r>
            <a:r>
              <a:rPr lang="en-US" dirty="0"/>
              <a:t> reposing on the soft bosom of </a:t>
            </a:r>
            <a:r>
              <a:rPr lang="en-US" dirty="0" smtClean="0"/>
              <a:t>his </a:t>
            </a:r>
            <a:r>
              <a:rPr lang="en-US" dirty="0"/>
              <a:t>bride, a brother’s hand, impelled by a brother’s hate, </a:t>
            </a:r>
            <a:r>
              <a:rPr lang="en-US" dirty="0" smtClean="0"/>
              <a:t>was </a:t>
            </a:r>
            <a:r>
              <a:rPr lang="en-US" dirty="0"/>
              <a:t>uplifted with fratricidal fierceness for destruction.”</a:t>
            </a:r>
          </a:p>
        </p:txBody>
      </p:sp>
    </p:spTree>
    <p:extLst>
      <p:ext uri="{BB962C8B-B14F-4D97-AF65-F5344CB8AC3E}">
        <p14:creationId xmlns:p14="http://schemas.microsoft.com/office/powerpoint/2010/main" val="3653734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229</TotalTime>
  <Words>2309</Words>
  <Application>Microsoft Macintosh PowerPoint</Application>
  <PresentationFormat>On-screen Show (4:3)</PresentationFormat>
  <Paragraphs>174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Inkwell</vt:lpstr>
      <vt:lpstr>The Penny Press</vt:lpstr>
      <vt:lpstr>Elite vs. masses</vt:lpstr>
      <vt:lpstr>Criticism</vt:lpstr>
      <vt:lpstr>Criticism</vt:lpstr>
      <vt:lpstr>The neglected public</vt:lpstr>
      <vt:lpstr>First Penny Press</vt:lpstr>
      <vt:lpstr>Benjamin Day</vt:lpstr>
      <vt:lpstr>New York Sun</vt:lpstr>
      <vt:lpstr>Penny Press style</vt:lpstr>
      <vt:lpstr>Penny Press style</vt:lpstr>
      <vt:lpstr>Advertising</vt:lpstr>
      <vt:lpstr>Tall stories</vt:lpstr>
      <vt:lpstr>The moon hoax 1835</vt:lpstr>
      <vt:lpstr>Rise of the common man</vt:lpstr>
      <vt:lpstr>Spirit of the age</vt:lpstr>
      <vt:lpstr>A new class of readers</vt:lpstr>
      <vt:lpstr>Advertisers</vt:lpstr>
      <vt:lpstr>New presses</vt:lpstr>
      <vt:lpstr>Street sales</vt:lpstr>
      <vt:lpstr>Design</vt:lpstr>
      <vt:lpstr>Partisan press losses</vt:lpstr>
      <vt:lpstr>Evolving ideals</vt:lpstr>
      <vt:lpstr>News as a commodity</vt:lpstr>
      <vt:lpstr>James Gordon Bennett</vt:lpstr>
      <vt:lpstr>Robinson-Jewett case</vt:lpstr>
      <vt:lpstr>Robinson-Jewett case</vt:lpstr>
      <vt:lpstr>Price increase</vt:lpstr>
      <vt:lpstr>World’s largest</vt:lpstr>
      <vt:lpstr>Penny Press elsewhere</vt:lpstr>
      <vt:lpstr>Horace Greeley</vt:lpstr>
      <vt:lpstr>Greeley’s ideas</vt:lpstr>
      <vt:lpstr>Greeley’s start</vt:lpstr>
      <vt:lpstr>New York Tribune</vt:lpstr>
      <vt:lpstr>Tribune weekly</vt:lpstr>
      <vt:lpstr>Tribune debates</vt:lpstr>
      <vt:lpstr>Tribune influence</vt:lpstr>
      <vt:lpstr>Greeley’s Tribune</vt:lpstr>
      <vt:lpstr>Henry J. Raymond</vt:lpstr>
      <vt:lpstr>Times and foreign news</vt:lpstr>
      <vt:lpstr>Deterioration of Times</vt:lpstr>
      <vt:lpstr>Adolph Ochs</vt:lpstr>
      <vt:lpstr>Times Square</vt:lpstr>
      <vt:lpstr>Great change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Penny Press</dc:title>
  <dc:creator>Ross Collins</dc:creator>
  <cp:lastModifiedBy>Ross Collins</cp:lastModifiedBy>
  <cp:revision>40</cp:revision>
  <dcterms:created xsi:type="dcterms:W3CDTF">2012-11-13T16:58:02Z</dcterms:created>
  <dcterms:modified xsi:type="dcterms:W3CDTF">2014-11-20T19:57:59Z</dcterms:modified>
</cp:coreProperties>
</file>