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9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4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87C-65A5-496D-87B3-2194CD1739D5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1480DB8-397E-4965-8A96-D74C7A294B97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DAB0B87-EF2F-475A-BF21-D9AC2179C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zhb3U2cONs" TargetMode="Externa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tzmmr8iidI&amp;playnext=1&amp;list=PLZ2BGHNTKJI7Se0Fqq5Ijut2WW4iJmJXM&amp;feature=results_main" TargetMode="External"/><Relationship Id="rId3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h5XlY4nKJI&amp;feature=related" TargetMode="Externa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hoeurGDnG0" TargetMode="External"/><Relationship Id="rId3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FH6fpxzTBU" TargetMode="Externa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</a:t>
            </a:r>
            <a:r>
              <a:rPr lang="en-US" dirty="0" smtClean="0"/>
              <a:t>uckraking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Yellow journalism, Progressivism and digging the dirt.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1904 Joseph Pulitzer, who was in fragile health, named as his editing successor Frank J. Cobb, 35. But he had a great rival.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New York Journal</a:t>
            </a:r>
            <a:r>
              <a:rPr lang="en-US" dirty="0" smtClean="0"/>
              <a:t>, under William Randolph Hearst, also purported to be the voice of populism, that is, the voice of the </a:t>
            </a:r>
            <a:r>
              <a:rPr lang="en-US" dirty="0" smtClean="0"/>
              <a:t>common person.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4431073" cy="4056062"/>
          </a:xfrm>
        </p:spPr>
        <p:txBody>
          <a:bodyPr/>
          <a:lstStyle/>
          <a:p>
            <a:r>
              <a:rPr lang="en-US" dirty="0" smtClean="0"/>
              <a:t>Hearst favored greater change than Pulitzer.</a:t>
            </a:r>
          </a:p>
          <a:p>
            <a:r>
              <a:rPr lang="en-US" dirty="0" smtClean="0"/>
              <a:t>He believed the public ought to own major industries such as railroads, coal mines and telegraph lines.</a:t>
            </a:r>
          </a:p>
          <a:p>
            <a:r>
              <a:rPr lang="en-US" dirty="0" smtClean="0"/>
              <a:t>He strongly supported labor unions, schools, and an income tax.</a:t>
            </a:r>
            <a:endParaRPr lang="en-US" dirty="0"/>
          </a:p>
        </p:txBody>
      </p:sp>
      <p:pic>
        <p:nvPicPr>
          <p:cNvPr id="4" name="Picture 3" descr="hear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73" y="1905000"/>
            <a:ext cx="2882540" cy="42412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Hearst’s incessant attacks on conservatives backfired. The </a:t>
            </a:r>
            <a:r>
              <a:rPr lang="en-US" i="1" dirty="0" smtClean="0"/>
              <a:t>Journal </a:t>
            </a:r>
            <a:r>
              <a:rPr lang="en-US" dirty="0" smtClean="0"/>
              <a:t>wrote of Republican </a:t>
            </a:r>
            <a:r>
              <a:rPr lang="en-US" dirty="0" smtClean="0"/>
              <a:t>President </a:t>
            </a:r>
            <a:r>
              <a:rPr lang="en-US" dirty="0" smtClean="0"/>
              <a:t>William McKinley, “if bad institutions and bad men can be got rid of by killing, than killing must be done.”</a:t>
            </a:r>
          </a:p>
          <a:p>
            <a:r>
              <a:rPr lang="en-US" dirty="0" smtClean="0"/>
              <a:t>Four months later McKinley was assassinated (1901).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Journal </a:t>
            </a:r>
            <a:r>
              <a:rPr lang="en-US" dirty="0" smtClean="0"/>
              <a:t>could not overcome the stigma, eventually changed its name to the </a:t>
            </a:r>
            <a:r>
              <a:rPr lang="en-US" i="1" dirty="0" smtClean="0"/>
              <a:t>Morning American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315201" cy="4191000"/>
          </a:xfrm>
        </p:spPr>
        <p:txBody>
          <a:bodyPr/>
          <a:lstStyle/>
          <a:p>
            <a:r>
              <a:rPr lang="en-US" dirty="0" smtClean="0"/>
              <a:t>Both Hearst and Pulitzer featured sensationalism in their newspapers. Pulitzer explained his was only to attract the masses to the important news.</a:t>
            </a:r>
          </a:p>
          <a:p>
            <a:r>
              <a:rPr lang="en-US" dirty="0" smtClean="0"/>
              <a:t>Hearst, on the other hand, was himself a flamboyant character, portrayed by Orson Welles  in the famous film </a:t>
            </a:r>
            <a:r>
              <a:rPr lang="en-US" dirty="0" smtClean="0">
                <a:hlinkClick r:id="rId2"/>
              </a:rPr>
              <a:t>“Citizen Kane.”</a:t>
            </a:r>
            <a:r>
              <a:rPr lang="en-US" sz="1400" dirty="0" smtClean="0"/>
              <a:t> [http://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=tzhb3U2cONs]</a:t>
            </a:r>
          </a:p>
          <a:p>
            <a:r>
              <a:rPr lang="en-US" sz="1800" dirty="0" smtClean="0"/>
              <a:t>While Pulitzer was honored by a postage stamp, Hearst never has been. His character in “Citizen Kane” was, however, as part of the 1999 “Celebrate the Century” series.</a:t>
            </a:r>
            <a:endParaRPr lang="en-US" sz="1800" dirty="0"/>
          </a:p>
        </p:txBody>
      </p:sp>
      <p:pic>
        <p:nvPicPr>
          <p:cNvPr id="4" name="Picture 3" descr="citizenkanesta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857833"/>
            <a:ext cx="1724506" cy="18667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publishing tycoon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remember Hearst on the same pantheon as the tycoons of the Gilded Age (late 19</a:t>
            </a:r>
            <a:r>
              <a:rPr lang="en-US" baseline="30000"/>
              <a:t>th</a:t>
            </a:r>
            <a:r>
              <a:rPr lang="en-US"/>
              <a:t>-early 20</a:t>
            </a:r>
            <a:r>
              <a:rPr lang="en-US" baseline="30000"/>
              <a:t>th</a:t>
            </a:r>
            <a:r>
              <a:rPr lang="en-US"/>
              <a:t> century), along with J.P. Morgan, Rockefeller or Carnegie. He reigned </a:t>
            </a:r>
            <a:r>
              <a:rPr lang="en-US">
                <a:hlinkClick r:id="rId2"/>
              </a:rPr>
              <a:t>when newspaper journalism ruled </a:t>
            </a:r>
            <a:r>
              <a:rPr lang="en-US"/>
              <a:t>the world of media. </a:t>
            </a:r>
            <a:r>
              <a:rPr lang="en-US" sz="1400"/>
              <a:t>http://www.youtube.com/watch?v=otzmmr8iidI&amp;playnext=1&amp;list=PLZ2BGHNTKJI7Se0Fqq5Ijut2WW4iJmJXM&amp;feature=results_main</a:t>
            </a:r>
          </a:p>
        </p:txBody>
      </p:sp>
      <p:pic>
        <p:nvPicPr>
          <p:cNvPr id="4" name="Picture 3" descr="hear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4191000"/>
            <a:ext cx="2035274" cy="25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2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E.W. Scripps newspapers also became famous for crusading journalism.</a:t>
            </a:r>
          </a:p>
          <a:p>
            <a:r>
              <a:rPr lang="en-US" dirty="0" smtClean="0"/>
              <a:t>But mostly the </a:t>
            </a:r>
            <a:r>
              <a:rPr lang="en-US" b="1" dirty="0" smtClean="0"/>
              <a:t>muckrakers</a:t>
            </a:r>
            <a:r>
              <a:rPr lang="en-US" dirty="0" smtClean="0"/>
              <a:t> were part of magazines.</a:t>
            </a:r>
          </a:p>
          <a:p>
            <a:r>
              <a:rPr lang="en-US" dirty="0" smtClean="0"/>
              <a:t>Theodore Roosevelt coined the term, based on a character with a muckrake in </a:t>
            </a:r>
            <a:r>
              <a:rPr lang="en-US" i="1" dirty="0" smtClean="0"/>
              <a:t>Pilgrim’s Progress.</a:t>
            </a:r>
            <a:endParaRPr lang="en-US" i="1" dirty="0"/>
          </a:p>
        </p:txBody>
      </p:sp>
      <p:pic>
        <p:nvPicPr>
          <p:cNvPr id="4" name="Picture 3" descr="pilgrimsprogr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67200"/>
            <a:ext cx="2593395" cy="2478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Muckrakers worked to expose corruption and graft at the turn of the last century.</a:t>
            </a:r>
          </a:p>
          <a:p>
            <a:r>
              <a:rPr lang="en-US" dirty="0" smtClean="0"/>
              <a:t>Large-circulation magazines such as </a:t>
            </a:r>
            <a:r>
              <a:rPr lang="en-US" i="1" dirty="0" smtClean="0"/>
              <a:t>McClure’s</a:t>
            </a:r>
            <a:r>
              <a:rPr lang="en-US" dirty="0" smtClean="0"/>
              <a:t>, </a:t>
            </a:r>
            <a:r>
              <a:rPr lang="en-US" i="1" dirty="0" smtClean="0"/>
              <a:t>Cosmopolitan </a:t>
            </a:r>
            <a:r>
              <a:rPr lang="en-US" dirty="0" smtClean="0"/>
              <a:t>and </a:t>
            </a:r>
            <a:r>
              <a:rPr lang="en-US" i="1" dirty="0" smtClean="0"/>
              <a:t>Munsey’s </a:t>
            </a:r>
            <a:r>
              <a:rPr lang="en-US" dirty="0" smtClean="0"/>
              <a:t>became known for these exposés. </a:t>
            </a:r>
            <a:r>
              <a:rPr lang="en-US" sz="1800" dirty="0" smtClean="0"/>
              <a:t>Boy, has </a:t>
            </a:r>
            <a:r>
              <a:rPr lang="en-US" sz="1800" i="1" dirty="0" smtClean="0"/>
              <a:t>Cosmo </a:t>
            </a:r>
            <a:r>
              <a:rPr lang="en-US" sz="1800" dirty="0" smtClean="0"/>
              <a:t>changed over the decades.</a:t>
            </a:r>
          </a:p>
          <a:p>
            <a:endParaRPr lang="en-US" dirty="0"/>
          </a:p>
        </p:txBody>
      </p:sp>
      <p:pic>
        <p:nvPicPr>
          <p:cNvPr id="4" name="Picture 3" descr="cosmopolita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563" y="3962400"/>
            <a:ext cx="1818437" cy="2895600"/>
          </a:xfrm>
          <a:prstGeom prst="rect">
            <a:avLst/>
          </a:prstGeom>
        </p:spPr>
      </p:pic>
      <p:pic>
        <p:nvPicPr>
          <p:cNvPr id="5" name="Picture 4" descr="cosmopolitan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962400"/>
            <a:ext cx="2119174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Magazines during this age circulated in the hundreds of thousands, around the country, the only truly national journalism.</a:t>
            </a:r>
          </a:p>
          <a:p>
            <a:r>
              <a:rPr lang="en-US" dirty="0" smtClean="0"/>
              <a:t>S.S. McClure published some of the most important muckrakers: Ida Tarbell, Ray </a:t>
            </a:r>
            <a:r>
              <a:rPr lang="en-US" dirty="0" err="1" smtClean="0"/>
              <a:t>Stannard</a:t>
            </a:r>
            <a:r>
              <a:rPr lang="en-US" dirty="0" smtClean="0"/>
              <a:t> Baker and Lincoln Steffens.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ccl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038600"/>
            <a:ext cx="1858548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225" y="1600200"/>
            <a:ext cx="4192788" cy="4191000"/>
          </a:xfrm>
        </p:spPr>
        <p:txBody>
          <a:bodyPr/>
          <a:lstStyle/>
          <a:p>
            <a:r>
              <a:rPr lang="en-US" dirty="0" smtClean="0"/>
              <a:t>Tarbell exposed the </a:t>
            </a:r>
            <a:r>
              <a:rPr lang="en-US" dirty="0" smtClean="0"/>
              <a:t>corruption and abuses of </a:t>
            </a:r>
            <a:r>
              <a:rPr lang="en-US" dirty="0" smtClean="0"/>
              <a:t>Rockefeller’s Standard Oil Co. in a series of articles.</a:t>
            </a:r>
          </a:p>
          <a:p>
            <a:r>
              <a:rPr lang="en-US" dirty="0" smtClean="0"/>
              <a:t>Steffens attacked corrupt state and city governments.</a:t>
            </a:r>
          </a:p>
          <a:p>
            <a:r>
              <a:rPr lang="en-US" dirty="0" smtClean="0"/>
              <a:t>Baker considered racism and problems of the working class.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arbellarti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32" y="1600200"/>
            <a:ext cx="3127293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3886199" cy="405606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Cosmopolitan</a:t>
            </a:r>
            <a:r>
              <a:rPr lang="en-US" dirty="0" smtClean="0"/>
              <a:t>, a Hearst magazine, exposed U.S. Senate abuses and International Harvester Co. corruption.</a:t>
            </a:r>
          </a:p>
          <a:p>
            <a:r>
              <a:rPr lang="en-US" i="1" dirty="0" smtClean="0"/>
              <a:t>Collier’s </a:t>
            </a:r>
            <a:r>
              <a:rPr lang="en-US" dirty="0" smtClean="0"/>
              <a:t>exposed the lies of patent medicine advertisers.</a:t>
            </a:r>
          </a:p>
          <a:p>
            <a:r>
              <a:rPr lang="en-US" i="1" dirty="0" smtClean="0"/>
              <a:t>Ladies’ Home Journal </a:t>
            </a:r>
            <a:r>
              <a:rPr lang="en-US" dirty="0" smtClean="0"/>
              <a:t>joined </a:t>
            </a:r>
            <a:r>
              <a:rPr lang="en-US" i="1" dirty="0" smtClean="0"/>
              <a:t>Collier’s</a:t>
            </a:r>
            <a:r>
              <a:rPr lang="en-US" dirty="0" smtClean="0"/>
              <a:t>, showing the medicines were useless, or contained alcohol, morphine, or cocaine. </a:t>
            </a:r>
            <a:endParaRPr lang="en-US" dirty="0"/>
          </a:p>
        </p:txBody>
      </p:sp>
      <p:pic>
        <p:nvPicPr>
          <p:cNvPr id="4" name="Picture 3" descr="adpatentmedic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05000"/>
            <a:ext cx="4343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Industrial Revolution in the United States and Europe had produced immense change—and great </a:t>
            </a:r>
            <a:r>
              <a:rPr lang="en-US" dirty="0" smtClean="0"/>
              <a:t>upheaval.</a:t>
            </a:r>
            <a:endParaRPr lang="en-US" dirty="0" smtClean="0"/>
          </a:p>
          <a:p>
            <a:r>
              <a:rPr lang="en-US" dirty="0" smtClean="0"/>
              <a:t>Uncontrolled capitalist expansion created powerful tycoons and enormous poverty.</a:t>
            </a:r>
          </a:p>
          <a:p>
            <a:r>
              <a:rPr lang="en-US" dirty="0" smtClean="0"/>
              <a:t>Workers who helped to create wealth toiled long hours in dangerous conditions for little pay.</a:t>
            </a:r>
          </a:p>
          <a:p>
            <a:r>
              <a:rPr lang="en-US" dirty="0" smtClean="0"/>
              <a:t>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century, </a:t>
            </a:r>
            <a:r>
              <a:rPr lang="en-US" b="1" dirty="0" smtClean="0"/>
              <a:t>two-thirds of U.S. workers </a:t>
            </a:r>
            <a:r>
              <a:rPr lang="en-US" dirty="0" smtClean="0"/>
              <a:t>made less than $600 a year—poverty line at that time.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 medicine claims became subject to a political debate between those critical of their claims, and those upholding usefulness of the medicines.</a:t>
            </a:r>
          </a:p>
          <a:p>
            <a:r>
              <a:rPr lang="en-US" dirty="0" smtClean="0"/>
              <a:t>Nevertheless, in 1906 the Pure Food and Drug Act limited claims.</a:t>
            </a:r>
          </a:p>
          <a:p>
            <a:r>
              <a:rPr lang="en-US" dirty="0" smtClean="0"/>
              <a:t>In 1912 the federal Newspaper Publishing Act required any publication sent through the mail to clearly separate advertising from editorial content using the word “advertisement.”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Muckraking diminished after the first decade of the 1900s. </a:t>
            </a:r>
          </a:p>
          <a:p>
            <a:r>
              <a:rPr lang="en-US" dirty="0" smtClean="0"/>
              <a:t>Partially </a:t>
            </a:r>
            <a:r>
              <a:rPr lang="en-US" dirty="0" smtClean="0"/>
              <a:t>it is claimed publishers </a:t>
            </a:r>
            <a:r>
              <a:rPr lang="en-US" dirty="0" smtClean="0"/>
              <a:t>were hounded into silence by threats from tycoons like Morgan and Rockefeller; partially some abuses had been addressed.</a:t>
            </a:r>
          </a:p>
          <a:p>
            <a:r>
              <a:rPr lang="en-US" dirty="0" smtClean="0"/>
              <a:t>The era may have been one response to the newspaper abuses of the decade before that: the Yellow Journalism Era.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4766356" cy="4056062"/>
          </a:xfrm>
        </p:spPr>
        <p:txBody>
          <a:bodyPr/>
          <a:lstStyle/>
          <a:p>
            <a:r>
              <a:rPr lang="en-US" dirty="0" smtClean="0"/>
              <a:t>It is surprising to see a social consciousness appear in journalism so soon after the abuses of the yellow journalism era.</a:t>
            </a:r>
          </a:p>
          <a:p>
            <a:r>
              <a:rPr lang="en-US" dirty="0" smtClean="0"/>
              <a:t>The era was apparently named after a famous cartoon of the time, the “Yellow Kid.”</a:t>
            </a:r>
            <a:endParaRPr lang="en-US" dirty="0"/>
          </a:p>
        </p:txBody>
      </p:sp>
      <p:pic>
        <p:nvPicPr>
          <p:cNvPr id="4" name="Picture 3" descr="yellowk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756" y="1905000"/>
            <a:ext cx="2547257" cy="37670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famous newspaper publishers of yellow journalism were Pulitzer, and his rival, Hearst.</a:t>
            </a:r>
          </a:p>
          <a:p>
            <a:r>
              <a:rPr lang="en-US" dirty="0" smtClean="0"/>
              <a:t>The most famous story was the Spanish-American War of 1898.</a:t>
            </a:r>
          </a:p>
          <a:p>
            <a:r>
              <a:rPr lang="en-US" dirty="0" smtClean="0"/>
              <a:t>Cuba rebelled against Spanish rule in 1895.</a:t>
            </a:r>
          </a:p>
          <a:p>
            <a:r>
              <a:rPr lang="en-US" dirty="0" smtClean="0"/>
              <a:t>The Spanish resisted.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 smtClean="0"/>
              <a:t>major newspapers thoroughly sensationalized the story.</a:t>
            </a:r>
          </a:p>
          <a:p>
            <a:r>
              <a:rPr lang="en-US" dirty="0" smtClean="0"/>
              <a:t>Spanish military rule led to repressive measures, angering the United States.</a:t>
            </a:r>
          </a:p>
          <a:p>
            <a:r>
              <a:rPr lang="en-US" dirty="0" smtClean="0"/>
              <a:t>Sensationalized stories printed details of Spanish torture, supposedly collecting ears of victims as trophies, but few substantiated reports.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Pulitzer’s </a:t>
            </a:r>
            <a:r>
              <a:rPr lang="en-US" i="1" dirty="0" smtClean="0"/>
              <a:t>World </a:t>
            </a:r>
            <a:r>
              <a:rPr lang="en-US" dirty="0" smtClean="0"/>
              <a:t>sensationalized first.</a:t>
            </a:r>
          </a:p>
          <a:p>
            <a:r>
              <a:rPr lang="en-US" dirty="0" smtClean="0"/>
              <a:t>Hearst’s </a:t>
            </a:r>
            <a:r>
              <a:rPr lang="en-US" i="1" dirty="0" smtClean="0"/>
              <a:t>Journal </a:t>
            </a:r>
            <a:r>
              <a:rPr lang="en-US" dirty="0" smtClean="0"/>
              <a:t>leaped in to compete.</a:t>
            </a:r>
          </a:p>
          <a:p>
            <a:r>
              <a:rPr lang="en-US" dirty="0" smtClean="0"/>
              <a:t>Hearst hired famous reporter Richard Harding Davis and famous artist Frederic Remington to go to Cuba.</a:t>
            </a:r>
          </a:p>
          <a:p>
            <a:endParaRPr lang="en-US" dirty="0"/>
          </a:p>
        </p:txBody>
      </p:sp>
      <p:pic>
        <p:nvPicPr>
          <p:cNvPr id="4" name="Picture 3" descr="dav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975413"/>
            <a:ext cx="2129018" cy="2882587"/>
          </a:xfrm>
          <a:prstGeom prst="rect">
            <a:avLst/>
          </a:prstGeom>
        </p:spPr>
      </p:pic>
      <p:pic>
        <p:nvPicPr>
          <p:cNvPr id="5" name="Picture 4" descr="remingt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3975413"/>
            <a:ext cx="2167234" cy="219678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Legend calls this “Hearst’s war” based on a story involving Remington. Supposedly the artist called Hearst to say nothing was going on.</a:t>
            </a:r>
          </a:p>
          <a:p>
            <a:r>
              <a:rPr lang="en-US" dirty="0" smtClean="0"/>
              <a:t>Hearst replied, “Please remain. You furnish the pictures, I’ll furnish the war.”</a:t>
            </a:r>
          </a:p>
          <a:p>
            <a:r>
              <a:rPr lang="en-US" dirty="0" smtClean="0"/>
              <a:t>While this seemed in character for Hearst, careful historical research shows no evidence it ever happened.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Hearst’s motto was “While others talk, the </a:t>
            </a:r>
            <a:r>
              <a:rPr lang="en-US" i="1" dirty="0" smtClean="0"/>
              <a:t>Journal </a:t>
            </a:r>
            <a:r>
              <a:rPr lang="en-US" dirty="0" smtClean="0"/>
              <a:t>acts.”</a:t>
            </a:r>
          </a:p>
          <a:p>
            <a:r>
              <a:rPr lang="en-US" dirty="0" smtClean="0"/>
              <a:t>The problem was finding something to act on.</a:t>
            </a:r>
          </a:p>
          <a:p>
            <a:r>
              <a:rPr lang="en-US" dirty="0" smtClean="0"/>
              <a:t>The case of “the most beautiful girl in all of Cuba” gave the newspaper its </a:t>
            </a:r>
            <a:r>
              <a:rPr lang="en-US" dirty="0" smtClean="0"/>
              <a:t>cause.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Evangelina</a:t>
            </a:r>
            <a:r>
              <a:rPr lang="en-US" dirty="0" smtClean="0"/>
              <a:t> Cisneros was accused of attempted murder of a Spanish officer, sentenced to 20 years.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Journal </a:t>
            </a:r>
            <a:r>
              <a:rPr lang="en-US" dirty="0" smtClean="0"/>
              <a:t>took up her case of supposed injustice.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World</a:t>
            </a:r>
            <a:r>
              <a:rPr lang="en-US" dirty="0" smtClean="0"/>
              <a:t>, on the other hand, declared the </a:t>
            </a:r>
            <a:r>
              <a:rPr lang="en-US" i="1" dirty="0" smtClean="0"/>
              <a:t>Journal </a:t>
            </a:r>
            <a:r>
              <a:rPr lang="en-US" dirty="0" smtClean="0"/>
              <a:t>had greatly exaggerated.</a:t>
            </a:r>
          </a:p>
          <a:p>
            <a:r>
              <a:rPr lang="en-US" dirty="0" smtClean="0"/>
              <a:t>In return, the </a:t>
            </a:r>
            <a:r>
              <a:rPr lang="en-US" i="1" dirty="0" smtClean="0"/>
              <a:t>Journal </a:t>
            </a:r>
            <a:r>
              <a:rPr lang="en-US" dirty="0" smtClean="0"/>
              <a:t>accused the </a:t>
            </a:r>
            <a:r>
              <a:rPr lang="en-US" i="1" dirty="0" smtClean="0"/>
              <a:t>World </a:t>
            </a:r>
            <a:r>
              <a:rPr lang="en-US" dirty="0" smtClean="0"/>
              <a:t>of being unpatriotic.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would help the poor woman?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Journal </a:t>
            </a:r>
            <a:r>
              <a:rPr lang="en-US" dirty="0" smtClean="0"/>
              <a:t>would!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Journal </a:t>
            </a:r>
            <a:r>
              <a:rPr lang="en-US" dirty="0" smtClean="0"/>
              <a:t>reporter actually </a:t>
            </a:r>
            <a:r>
              <a:rPr lang="en-US" dirty="0" smtClean="0"/>
              <a:t>succeeded in </a:t>
            </a:r>
            <a:r>
              <a:rPr lang="en-US" dirty="0" smtClean="0"/>
              <a:t>freeing Cisneros from a Cuban jail, </a:t>
            </a:r>
            <a:r>
              <a:rPr lang="en-US" dirty="0" smtClean="0"/>
              <a:t>and smuggling </a:t>
            </a:r>
            <a:r>
              <a:rPr lang="en-US" dirty="0" smtClean="0"/>
              <a:t>her to New York.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52600"/>
            <a:ext cx="4081994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Manufacturers combined into huge trusts to control wages and prices.</a:t>
            </a:r>
          </a:p>
          <a:p>
            <a:r>
              <a:rPr lang="en-US" dirty="0" smtClean="0"/>
              <a:t>The entire nation’s wealth fell into two groups: the Morgan group and the Rockefeller group.</a:t>
            </a:r>
          </a:p>
          <a:p>
            <a:r>
              <a:rPr lang="en-US" dirty="0" smtClean="0"/>
              <a:t>Labor unions, socialists and others grew to battle the abuses of capitalism. The media joined the fight.</a:t>
            </a:r>
          </a:p>
        </p:txBody>
      </p:sp>
      <p:pic>
        <p:nvPicPr>
          <p:cNvPr id="4" name="Picture 3" descr="morg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09" y="1752600"/>
            <a:ext cx="1915591" cy="2743200"/>
          </a:xfrm>
          <a:prstGeom prst="rect">
            <a:avLst/>
          </a:prstGeom>
        </p:spPr>
      </p:pic>
      <p:pic>
        <p:nvPicPr>
          <p:cNvPr id="5" name="Picture 4" descr="rockefell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114800"/>
            <a:ext cx="1928225" cy="2698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Yellow journalism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3352799" cy="4056062"/>
          </a:xfrm>
        </p:spPr>
        <p:txBody>
          <a:bodyPr/>
          <a:lstStyle/>
          <a:p>
            <a:r>
              <a:rPr lang="en-US" dirty="0"/>
              <a:t>President McKinley found it necessary by force of public opinion to greet Cisneros at the White House.</a:t>
            </a:r>
          </a:p>
        </p:txBody>
      </p:sp>
      <p:pic>
        <p:nvPicPr>
          <p:cNvPr id="4" name="Picture 3" descr="cisneroswhiteho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3" y="1735138"/>
            <a:ext cx="379484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7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4114800" cy="40560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Journal </a:t>
            </a:r>
            <a:r>
              <a:rPr lang="en-US" dirty="0" smtClean="0"/>
              <a:t>exploited the story to the </a:t>
            </a:r>
            <a:r>
              <a:rPr lang="en-US" dirty="0" smtClean="0"/>
              <a:t>level of </a:t>
            </a:r>
            <a:r>
              <a:rPr lang="en-US" dirty="0" smtClean="0"/>
              <a:t>375 column inches. The </a:t>
            </a:r>
            <a:r>
              <a:rPr lang="en-US" i="1" dirty="0" smtClean="0"/>
              <a:t>New York Times</a:t>
            </a:r>
            <a:r>
              <a:rPr lang="en-US" dirty="0" smtClean="0"/>
              <a:t>, 10 </a:t>
            </a:r>
            <a:r>
              <a:rPr lang="en-US" dirty="0" err="1" smtClean="0"/>
              <a:t>col</a:t>
            </a:r>
            <a:r>
              <a:rPr lang="en-US" dirty="0" smtClean="0"/>
              <a:t> in; 12½ for the </a:t>
            </a:r>
            <a:r>
              <a:rPr lang="en-US" i="1" dirty="0" smtClean="0"/>
              <a:t>World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cisner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11740"/>
            <a:ext cx="3620309" cy="48700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Yellow journalism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5029200" cy="4056062"/>
          </a:xfrm>
        </p:spPr>
        <p:txBody>
          <a:bodyPr/>
          <a:lstStyle/>
          <a:p>
            <a:r>
              <a:rPr lang="en-US" dirty="0" smtClean="0"/>
              <a:t>War still did not look </a:t>
            </a:r>
            <a:r>
              <a:rPr lang="en-US" dirty="0" smtClean="0"/>
              <a:t>likely…until </a:t>
            </a:r>
            <a:r>
              <a:rPr lang="en-US" dirty="0" smtClean="0"/>
              <a:t>the sinking of the USS </a:t>
            </a:r>
            <a:r>
              <a:rPr lang="en-US" i="1" dirty="0" smtClean="0"/>
              <a:t>Maine </a:t>
            </a:r>
            <a:r>
              <a:rPr lang="en-US" dirty="0" smtClean="0"/>
              <a:t>in Havana Harbor.</a:t>
            </a:r>
          </a:p>
          <a:p>
            <a:r>
              <a:rPr lang="en-US" dirty="0" smtClean="0"/>
              <a:t>The U.S. battleship exploded, killing 266 Americans. Who was responsible?</a:t>
            </a:r>
            <a:endParaRPr lang="en-US" dirty="0"/>
          </a:p>
        </p:txBody>
      </p:sp>
      <p:pic>
        <p:nvPicPr>
          <p:cNvPr id="4" name="Picture 3" descr="ma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05000"/>
            <a:ext cx="2819400" cy="37046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Journal </a:t>
            </a:r>
            <a:r>
              <a:rPr lang="en-US" dirty="0" smtClean="0"/>
              <a:t>suggested it was the Spanish.</a:t>
            </a:r>
          </a:p>
          <a:p>
            <a:r>
              <a:rPr lang="en-US" dirty="0" smtClean="0"/>
              <a:t>Both </a:t>
            </a:r>
            <a:r>
              <a:rPr lang="en-US" i="1" dirty="0" smtClean="0"/>
              <a:t>World </a:t>
            </a:r>
            <a:r>
              <a:rPr lang="en-US" dirty="0" smtClean="0"/>
              <a:t>and </a:t>
            </a:r>
            <a:r>
              <a:rPr lang="en-US" i="1" dirty="0" smtClean="0"/>
              <a:t>Journal </a:t>
            </a:r>
            <a:r>
              <a:rPr lang="en-US" dirty="0" smtClean="0"/>
              <a:t>thoroughly sensationalized coverage.</a:t>
            </a:r>
          </a:p>
          <a:p>
            <a:r>
              <a:rPr lang="en-US" dirty="0" smtClean="0"/>
              <a:t>Both sent reporters to Cuba to conduct private investigations.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newspapers became annoyed when United States and Spanish authorities decided to conduct their </a:t>
            </a:r>
            <a:r>
              <a:rPr lang="en-US" dirty="0" smtClean="0"/>
              <a:t>own official </a:t>
            </a:r>
            <a:r>
              <a:rPr lang="en-US" dirty="0" smtClean="0"/>
              <a:t>investigation.</a:t>
            </a:r>
          </a:p>
          <a:p>
            <a:r>
              <a:rPr lang="en-US" dirty="0" smtClean="0"/>
              <a:t>Fault was never found. No matter. Only one day after the explosion, the </a:t>
            </a:r>
            <a:r>
              <a:rPr lang="en-US" i="1" dirty="0" smtClean="0"/>
              <a:t>Journal’s </a:t>
            </a:r>
            <a:r>
              <a:rPr lang="en-US" dirty="0" smtClean="0"/>
              <a:t>headline read:</a:t>
            </a:r>
          </a:p>
          <a:p>
            <a:pPr algn="ctr">
              <a:buNone/>
            </a:pPr>
            <a:r>
              <a:rPr lang="en-US" dirty="0" smtClean="0">
                <a:latin typeface="Bodoni SvtyTwo OS ITC TT-Bold"/>
                <a:cs typeface="Bodoni SvtyTwo OS ITC TT-Bold"/>
              </a:rPr>
              <a:t>The Whole Country Thrills with War Fever</a:t>
            </a:r>
            <a:endParaRPr lang="en-US" dirty="0">
              <a:latin typeface="Bodoni SvtyTwo OS ITC TT-Bold"/>
              <a:cs typeface="Bodoni SvtyTwo OS ITC TT-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5486400" cy="4056062"/>
          </a:xfrm>
        </p:spPr>
        <p:txBody>
          <a:bodyPr/>
          <a:lstStyle/>
          <a:p>
            <a:r>
              <a:rPr lang="en-US" dirty="0" smtClean="0"/>
              <a:t>Gradually other newspapers swung to a pro-war stance against Spain.</a:t>
            </a:r>
          </a:p>
          <a:p>
            <a:r>
              <a:rPr lang="en-US" dirty="0" smtClean="0"/>
              <a:t>Finally, the U.S. Government declared war.</a:t>
            </a:r>
          </a:p>
          <a:p>
            <a:r>
              <a:rPr lang="en-US" dirty="0" smtClean="0"/>
              <a:t>Some 500 journalists flocked to Florida.</a:t>
            </a:r>
            <a:endParaRPr lang="en-US" dirty="0"/>
          </a:p>
        </p:txBody>
      </p:sp>
      <p:pic>
        <p:nvPicPr>
          <p:cNvPr id="4" name="Picture 3" descr="jour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905000"/>
            <a:ext cx="2440947" cy="3505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Hearst himself joined his staff of 20, revolver at his side.</a:t>
            </a:r>
          </a:p>
          <a:p>
            <a:r>
              <a:rPr lang="en-US" dirty="0" smtClean="0"/>
              <a:t>As a battle ended, Hearst leaped off his yacht to capture a band of Spanish sailors huddled on the beach.</a:t>
            </a:r>
          </a:p>
          <a:p>
            <a:r>
              <a:rPr lang="en-US" dirty="0" smtClean="0"/>
              <a:t>Did the newspapers persuade the United States to go to war? Was this </a:t>
            </a:r>
            <a:r>
              <a:rPr lang="en-US" dirty="0" err="1" smtClean="0"/>
              <a:t>a“</a:t>
            </a:r>
            <a:r>
              <a:rPr lang="en-US" dirty="0" err="1" smtClean="0"/>
              <a:t>newspaper</a:t>
            </a:r>
            <a:r>
              <a:rPr lang="en-US" dirty="0" smtClean="0"/>
              <a:t> war?”</a:t>
            </a:r>
          </a:p>
          <a:p>
            <a:r>
              <a:rPr lang="en-US" dirty="0" smtClean="0"/>
              <a:t>Research says no: President McKinley did not pay attention to the sensational press.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By 1900, about one-third of U.S. dailies used the yellow journalism style.</a:t>
            </a:r>
          </a:p>
          <a:p>
            <a:r>
              <a:rPr lang="en-US" dirty="0" smtClean="0"/>
              <a:t>It subsided within a decade, but the color, the photos, the big headlines </a:t>
            </a:r>
            <a:r>
              <a:rPr lang="en-US" dirty="0" smtClean="0"/>
              <a:t>stayed to become a </a:t>
            </a:r>
            <a:r>
              <a:rPr lang="en-US" dirty="0" smtClean="0"/>
              <a:t>newspaper standard.</a:t>
            </a:r>
          </a:p>
          <a:p>
            <a:r>
              <a:rPr lang="en-US" dirty="0" smtClean="0"/>
              <a:t>Two years after the Spanish-American war, Pulitzer dropped the </a:t>
            </a:r>
            <a:r>
              <a:rPr lang="en-US" dirty="0" smtClean="0"/>
              <a:t>sensationalist style </a:t>
            </a:r>
            <a:r>
              <a:rPr lang="en-US" dirty="0" smtClean="0"/>
              <a:t>in his </a:t>
            </a:r>
            <a:r>
              <a:rPr lang="en-US" i="1" dirty="0" smtClean="0"/>
              <a:t>World</a:t>
            </a:r>
            <a:r>
              <a:rPr lang="en-US" dirty="0" smtClean="0"/>
              <a:t>, fearing it was eroding public confidence in newspapers.</a:t>
            </a:r>
          </a:p>
          <a:p>
            <a:r>
              <a:rPr lang="en-US" dirty="0" smtClean="0"/>
              <a:t>Both the </a:t>
            </a:r>
            <a:r>
              <a:rPr lang="en-US" i="1" dirty="0" smtClean="0"/>
              <a:t>World </a:t>
            </a:r>
            <a:r>
              <a:rPr lang="en-US" dirty="0" smtClean="0"/>
              <a:t>and </a:t>
            </a:r>
            <a:r>
              <a:rPr lang="en-US" i="1" dirty="0" smtClean="0"/>
              <a:t>Journal </a:t>
            </a:r>
            <a:r>
              <a:rPr lang="en-US" dirty="0" smtClean="0"/>
              <a:t>continued to champion the “common man,” however.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Jazz journalism in the 1920s saw the style reborn in tabloid form.</a:t>
            </a:r>
          </a:p>
          <a:p>
            <a:r>
              <a:rPr lang="en-US" dirty="0" smtClean="0"/>
              <a:t>Standard news values today, such as prominence, conflict, human interest</a:t>
            </a:r>
            <a:r>
              <a:rPr lang="en-US" dirty="0" smtClean="0"/>
              <a:t>—all were </a:t>
            </a:r>
            <a:r>
              <a:rPr lang="en-US" dirty="0" smtClean="0"/>
              <a:t>created during the Yellow Journalism era.</a:t>
            </a:r>
          </a:p>
          <a:p>
            <a:r>
              <a:rPr lang="en-US" dirty="0" smtClean="0"/>
              <a:t>The idea of “big story” today also traces back to this era.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what news sources today </a:t>
            </a:r>
            <a:r>
              <a:rPr lang="en-US" dirty="0" smtClean="0"/>
              <a:t>champion </a:t>
            </a:r>
            <a:r>
              <a:rPr lang="en-US" dirty="0" smtClean="0"/>
              <a:t>the voice of the “common man?”</a:t>
            </a:r>
          </a:p>
          <a:p>
            <a:r>
              <a:rPr lang="en-US" dirty="0" smtClean="0"/>
              <a:t>And why did the </a:t>
            </a:r>
            <a:r>
              <a:rPr lang="en-US" dirty="0" smtClean="0"/>
              <a:t>country “thrill” to </a:t>
            </a:r>
            <a:r>
              <a:rPr lang="en-US" dirty="0" smtClean="0"/>
              <a:t>follow </a:t>
            </a:r>
            <a:r>
              <a:rPr lang="en-US" smtClean="0"/>
              <a:t>a </a:t>
            </a:r>
            <a:r>
              <a:rPr lang="en-US" smtClean="0"/>
              <a:t>minor war </a:t>
            </a:r>
            <a:r>
              <a:rPr lang="en-US" dirty="0" smtClean="0"/>
              <a:t>in a little country of small importance to the United States? To find the answer, we’ll have to look back to journalism of the nineteenth century.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122" y="1735138"/>
            <a:ext cx="4997891" cy="40560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President Theodore </a:t>
            </a:r>
            <a:r>
              <a:rPr lang="en-US" dirty="0" smtClean="0">
                <a:hlinkClick r:id="rId2"/>
              </a:rPr>
              <a:t>Roosevelt </a:t>
            </a:r>
            <a:r>
              <a:rPr lang="en-US" dirty="0"/>
              <a:t>was known for his battle against huge concentrations of corporate wealth. </a:t>
            </a:r>
            <a:r>
              <a:rPr lang="en-US" sz="1500" dirty="0"/>
              <a:t>http://www.youtube.com/watch?v=ch5XlY4nKJI&amp;feature=related</a:t>
            </a:r>
          </a:p>
          <a:p>
            <a:r>
              <a:rPr lang="en-US" dirty="0" smtClean="0"/>
              <a:t>U.S. Government organizations such as the Federal Reserve Board, Federal Trade Commission, and Food and Drug Administration were created to battle abuses.</a:t>
            </a:r>
          </a:p>
          <a:p>
            <a:r>
              <a:rPr lang="en-US" dirty="0" smtClean="0"/>
              <a:t>It was an uphill battle; many conservative politicians were financially supported by big business.</a:t>
            </a:r>
          </a:p>
          <a:p>
            <a:endParaRPr lang="en-US" dirty="0"/>
          </a:p>
        </p:txBody>
      </p:sp>
      <p:pic>
        <p:nvPicPr>
          <p:cNvPr id="4" name="Picture 3" descr="theodoreroosevel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2315722" cy="3581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J.P. Morgan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3613" cy="4191000"/>
          </a:xfrm>
        </p:spPr>
        <p:txBody>
          <a:bodyPr/>
          <a:lstStyle/>
          <a:p>
            <a:r>
              <a:rPr lang="en-US" dirty="0"/>
              <a:t>The perception that </a:t>
            </a:r>
            <a:r>
              <a:rPr lang="en-US" dirty="0">
                <a:hlinkClick r:id="rId2"/>
              </a:rPr>
              <a:t>corporate tycoon J.P. Morgan </a:t>
            </a:r>
            <a:r>
              <a:rPr lang="en-US" dirty="0"/>
              <a:t>was becoming more powerful than the federal government itself led to calls for greater regulation of banking. </a:t>
            </a:r>
            <a:r>
              <a:rPr lang="en-US" sz="1400" dirty="0"/>
              <a:t>http://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=IhoeurGDnG0 </a:t>
            </a:r>
          </a:p>
        </p:txBody>
      </p:sp>
      <p:pic>
        <p:nvPicPr>
          <p:cNvPr id="4" name="Picture 3" descr="jpmor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24200"/>
            <a:ext cx="5133602" cy="3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9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press was in a crusading mood.</a:t>
            </a:r>
          </a:p>
          <a:p>
            <a:r>
              <a:rPr lang="en-US" dirty="0" smtClean="0"/>
              <a:t>The battle was for the little guy—the “masses” that formed the base of subscribers for many large-circulation newspapers.</a:t>
            </a:r>
          </a:p>
          <a:p>
            <a:r>
              <a:rPr lang="en-US" dirty="0" smtClean="0"/>
              <a:t>It was a battle against corruption, abuse, false advertising, and for a more fair distribution of wealth, a better deal for farmers, a decent wage and work week, and the end of child labor.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Photography was a powerful part of the fight against abuse.</a:t>
            </a:r>
          </a:p>
          <a:p>
            <a:r>
              <a:rPr lang="en-US" dirty="0" smtClean="0"/>
              <a:t>Lewis Hine was one of those whose photos of </a:t>
            </a:r>
            <a:r>
              <a:rPr lang="en-US" dirty="0" smtClean="0">
                <a:hlinkClick r:id="rId2"/>
              </a:rPr>
              <a:t>child labor </a:t>
            </a:r>
            <a:r>
              <a:rPr lang="en-US" dirty="0" smtClean="0"/>
              <a:t>shocked Americans. </a:t>
            </a:r>
            <a:r>
              <a:rPr lang="en-US" sz="1400" dirty="0"/>
              <a:t>http://www.youtube.com/watch?v=bFH6fpxzTBU (Turn off sound.)</a:t>
            </a:r>
          </a:p>
        </p:txBody>
      </p:sp>
      <p:pic>
        <p:nvPicPr>
          <p:cNvPr id="4" name="Picture 3" descr="lewish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911892"/>
            <a:ext cx="4267053" cy="29461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crusading newspaper was the </a:t>
            </a:r>
            <a:r>
              <a:rPr lang="en-US" i="1" dirty="0" smtClean="0"/>
              <a:t>New York World</a:t>
            </a:r>
            <a:r>
              <a:rPr lang="en-US" dirty="0" smtClean="0"/>
              <a:t>, and publisher Joseph Pulitzer.</a:t>
            </a:r>
          </a:p>
          <a:p>
            <a:r>
              <a:rPr lang="en-US" dirty="0" smtClean="0"/>
              <a:t>Pulitzer supported socialist William Jennings Bryan for president.</a:t>
            </a:r>
          </a:p>
          <a:p>
            <a:r>
              <a:rPr lang="en-US" dirty="0" smtClean="0"/>
              <a:t>He opposed the power of tycoons, particularly J.P. Morgan.</a:t>
            </a:r>
            <a:endParaRPr lang="en-US" dirty="0"/>
          </a:p>
        </p:txBody>
      </p:sp>
      <p:pic>
        <p:nvPicPr>
          <p:cNvPr id="4" name="Picture 3" descr="pulitz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470651"/>
            <a:ext cx="3136508" cy="20063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muckraking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3872851" cy="4419600"/>
          </a:xfrm>
        </p:spPr>
        <p:txBody>
          <a:bodyPr/>
          <a:lstStyle/>
          <a:p>
            <a:r>
              <a:rPr lang="en-US" dirty="0" smtClean="0"/>
              <a:t>Morgan was a financial and industrial tycoon </a:t>
            </a:r>
            <a:r>
              <a:rPr lang="en-US" dirty="0" smtClean="0"/>
              <a:t>who defined </a:t>
            </a:r>
            <a:r>
              <a:rPr lang="en-US" dirty="0" smtClean="0"/>
              <a:t>wealth </a:t>
            </a:r>
            <a:r>
              <a:rPr lang="en-US" dirty="0" smtClean="0"/>
              <a:t>and </a:t>
            </a:r>
            <a:r>
              <a:rPr lang="en-US" dirty="0" smtClean="0"/>
              <a:t>arrogance of the “Gilded Age,” around 1900, as seems to be reflected in the famous photo by Edward Steichen.</a:t>
            </a:r>
            <a:endParaRPr lang="en-US" dirty="0"/>
          </a:p>
        </p:txBody>
      </p:sp>
      <p:pic>
        <p:nvPicPr>
          <p:cNvPr id="4" name="Picture 3" descr="jpmorg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251" y="1371600"/>
            <a:ext cx="4356749" cy="53907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edge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256</TotalTime>
  <Words>1960</Words>
  <Application>Microsoft Macintosh PowerPoint</Application>
  <PresentationFormat>On-screen Show (4:3)</PresentationFormat>
  <Paragraphs>142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Inkwell</vt:lpstr>
      <vt:lpstr>The muckraking era</vt:lpstr>
      <vt:lpstr>The muckraking era</vt:lpstr>
      <vt:lpstr>The muckraking era</vt:lpstr>
      <vt:lpstr>The muckraking era</vt:lpstr>
      <vt:lpstr>J.P. Morgan</vt:lpstr>
      <vt:lpstr>The muckraking era</vt:lpstr>
      <vt:lpstr>The muckraking era</vt:lpstr>
      <vt:lpstr>The muckraking era</vt:lpstr>
      <vt:lpstr>The muckraking era</vt:lpstr>
      <vt:lpstr>The muckraking era</vt:lpstr>
      <vt:lpstr>The muckraking era</vt:lpstr>
      <vt:lpstr>The muckraking era</vt:lpstr>
      <vt:lpstr>The muckraking era</vt:lpstr>
      <vt:lpstr>The publishing tycoon</vt:lpstr>
      <vt:lpstr>The muckraking era</vt:lpstr>
      <vt:lpstr>The muckraking era</vt:lpstr>
      <vt:lpstr>The muckraking era</vt:lpstr>
      <vt:lpstr>The muckraking era</vt:lpstr>
      <vt:lpstr>The muckraking era</vt:lpstr>
      <vt:lpstr>The muckraking era</vt:lpstr>
      <vt:lpstr>The muckraking era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  <vt:lpstr>Yellow journalism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muckraking era</dc:title>
  <dc:creator>Ross Collins</dc:creator>
  <cp:lastModifiedBy>Ross Collins</cp:lastModifiedBy>
  <cp:revision>51</cp:revision>
  <dcterms:created xsi:type="dcterms:W3CDTF">2010-10-11T17:51:09Z</dcterms:created>
  <dcterms:modified xsi:type="dcterms:W3CDTF">2014-10-14T18:42:26Z</dcterms:modified>
</cp:coreProperties>
</file>