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3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EBC2393-C2DC-4B77-AD10-4EBBA54C4B1E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CB68DB3-286A-4AF1-9153-9117AE3DF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xmlns:p14="http://schemas.microsoft.com/office/powerpoint/2010/main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kyvstNrkH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rise of objectivity.</a:t>
            </a:r>
            <a:endParaRPr lang="en-US" dirty="0"/>
          </a:p>
        </p:txBody>
      </p:sp>
      <p:pic>
        <p:nvPicPr>
          <p:cNvPr id="4" name="Picture 3" descr="lindber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85800"/>
            <a:ext cx="2341151" cy="3276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not exaggerate the extent of this kind of lurid sensationalism, however. </a:t>
            </a:r>
          </a:p>
          <a:p>
            <a:r>
              <a:rPr lang="en-US" dirty="0" smtClean="0"/>
              <a:t>It was mostly based in New York.</a:t>
            </a:r>
          </a:p>
          <a:p>
            <a:r>
              <a:rPr lang="en-US" dirty="0" smtClean="0"/>
              <a:t>And after 1930s, and the Great Depression, it diminished.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773" y="2209800"/>
            <a:ext cx="5932427" cy="3916363"/>
          </a:xfrm>
        </p:spPr>
        <p:txBody>
          <a:bodyPr/>
          <a:lstStyle/>
          <a:p>
            <a:r>
              <a:rPr lang="en-US" dirty="0" smtClean="0"/>
              <a:t>The idea of the “big story,” also beginning in the 1920s, did not die out, however.</a:t>
            </a:r>
          </a:p>
          <a:p>
            <a:r>
              <a:rPr lang="en-US" dirty="0" smtClean="0"/>
              <a:t>The idea that journalism should cover a “big story” with hundreds of journalists and miles of newsprint expanded in the 1930s. The big story usually involved crime and celebrities.</a:t>
            </a:r>
          </a:p>
          <a:p>
            <a:r>
              <a:rPr lang="en-US" dirty="0" smtClean="0"/>
              <a:t>In 1934 Bruno Hauptmann was tried for the kidnap and murder of the Charles Lindbergh baby. The trial drew 300 reporters, who wired 11 million words in 28 days. </a:t>
            </a:r>
            <a:endParaRPr lang="en-US" dirty="0"/>
          </a:p>
        </p:txBody>
      </p:sp>
      <p:pic>
        <p:nvPicPr>
          <p:cNvPr id="4" name="Picture 3" descr="lindburghkidna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2906773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3048001" cy="391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Other big stories of the 1930s involved the birth of the Dionne Quintuplets and the hunt for gangster John Dillinger.</a:t>
            </a:r>
          </a:p>
          <a:p>
            <a:r>
              <a:rPr lang="en-US" dirty="0" smtClean="0"/>
              <a:t>Prohibition led to creation of gangsters and the Mafia that provided sensational copy.</a:t>
            </a:r>
            <a:endParaRPr lang="en-US" dirty="0"/>
          </a:p>
        </p:txBody>
      </p:sp>
      <p:pic>
        <p:nvPicPr>
          <p:cNvPr id="4" name="Picture 3" descr="dillingercli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08237"/>
            <a:ext cx="5371704" cy="4297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journalism/objectivity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same time, more reputable voices were advocating more objectivity, and more interpretation in journalism.</a:t>
            </a:r>
          </a:p>
          <a:p>
            <a:r>
              <a:rPr lang="en-US" dirty="0" smtClean="0"/>
              <a:t>Many people after World War </a:t>
            </a:r>
            <a:r>
              <a:rPr lang="en-US" dirty="0" err="1" smtClean="0"/>
              <a:t>I’s</a:t>
            </a:r>
            <a:r>
              <a:rPr lang="en-US" dirty="0" smtClean="0"/>
              <a:t> propaganda campaigns despaired that the growth of reason in society had taken a setback, and emotion ruled people’s lives.</a:t>
            </a:r>
          </a:p>
          <a:p>
            <a:r>
              <a:rPr lang="en-US" dirty="0" smtClean="0"/>
              <a:t>The senseless death of 27 million in that war seemed to prove emotional appeals and propaganda could triumph over reason. 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relations became widespread. Journalists did not know how to trust facts, which facts to trust.</a:t>
            </a:r>
          </a:p>
          <a:p>
            <a:r>
              <a:rPr lang="en-US" dirty="0" smtClean="0"/>
              <a:t>The traditional belief that governments and universities should not engage in public relations was changing. Governments such as the United States had undertaken huge propaganda campaigns for World War I.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World War I Congress by law was forbidden to hire public relations staff.</a:t>
            </a:r>
          </a:p>
          <a:p>
            <a:r>
              <a:rPr lang="en-US" dirty="0" smtClean="0"/>
              <a:t>Even as late as the 1950s Minnesota was among many states forbidding universities to use tax money for public relations purposes.</a:t>
            </a:r>
          </a:p>
          <a:p>
            <a:r>
              <a:rPr lang="en-US" dirty="0" smtClean="0"/>
              <a:t>The seeming power of propaganda over reason seemed to be creating a new irrational world.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486401" cy="3916363"/>
          </a:xfrm>
        </p:spPr>
        <p:txBody>
          <a:bodyPr/>
          <a:lstStyle/>
          <a:p>
            <a:r>
              <a:rPr lang="en-US" dirty="0" smtClean="0"/>
              <a:t>Walter Lippmann, in particular, worried of the growth of propaganda, emotional appeals and irrationalism.</a:t>
            </a:r>
          </a:p>
          <a:p>
            <a:r>
              <a:rPr lang="en-US" dirty="0" smtClean="0"/>
              <a:t>He argued for greater standards of objectivity.</a:t>
            </a:r>
          </a:p>
          <a:p>
            <a:r>
              <a:rPr lang="en-US" dirty="0" smtClean="0"/>
              <a:t>Lippmann also wanted to see more interpretative reporting, journalism for people who needed to know “why.”</a:t>
            </a:r>
          </a:p>
        </p:txBody>
      </p:sp>
      <p:pic>
        <p:nvPicPr>
          <p:cNvPr id="4" name="Picture 3" descr="lippma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09800"/>
            <a:ext cx="2923221" cy="38730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029201" cy="3916363"/>
          </a:xfrm>
        </p:spPr>
        <p:txBody>
          <a:bodyPr/>
          <a:lstStyle/>
          <a:p>
            <a:r>
              <a:rPr lang="en-US" i="1" dirty="0" smtClean="0"/>
              <a:t>Time </a:t>
            </a:r>
            <a:r>
              <a:rPr lang="en-US" dirty="0" smtClean="0"/>
              <a:t>magazine was founded in 1923 to condense and interpret news for busy people.</a:t>
            </a:r>
          </a:p>
          <a:p>
            <a:r>
              <a:rPr lang="en-US" dirty="0" smtClean="0"/>
              <a:t>It was successful as it reflected the age: people were more in a hurry, needed more interpretation.</a:t>
            </a:r>
          </a:p>
        </p:txBody>
      </p:sp>
      <p:pic>
        <p:nvPicPr>
          <p:cNvPr id="4" name="Picture 3" descr="firsttimemagaz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57400"/>
            <a:ext cx="3363979" cy="43874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Time</a:t>
            </a:r>
            <a:r>
              <a:rPr lang="en-US" dirty="0" smtClean="0"/>
              <a:t>, however, was clearly opinionated: founder Henry Luce did not believe the facts would speak for themselves.</a:t>
            </a:r>
          </a:p>
          <a:p>
            <a:r>
              <a:rPr lang="en-US" dirty="0" smtClean="0"/>
              <a:t>Luce (who founded </a:t>
            </a:r>
            <a:r>
              <a:rPr lang="en-US" i="1" dirty="0" smtClean="0"/>
              <a:t>Time</a:t>
            </a:r>
            <a:r>
              <a:rPr lang="en-US" dirty="0" smtClean="0"/>
              <a:t> with Briton </a:t>
            </a:r>
            <a:r>
              <a:rPr lang="en-US" dirty="0" err="1" smtClean="0"/>
              <a:t>Hadder</a:t>
            </a:r>
            <a:r>
              <a:rPr lang="en-US" dirty="0" smtClean="0"/>
              <a:t>) did not believe objectivity was possible, said those who did were deceiving themselves.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not all journalists agreed with Luce’s emphasis on interpretation over objectivity.</a:t>
            </a:r>
          </a:p>
          <a:p>
            <a:r>
              <a:rPr lang="en-US" dirty="0" smtClean="0"/>
              <a:t>To maintain credibility in the face of sensationalism, they emphasized the goal of facts, objectively reported.</a:t>
            </a:r>
          </a:p>
          <a:p>
            <a:r>
              <a:rPr lang="en-US" dirty="0" smtClean="0"/>
              <a:t>Lippmann emphasized objectivity was difficult. The way to it might be “scientific.”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“objectivity” as applied to journalism was not generally known at the beginning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By the 1930s it was a common concept.</a:t>
            </a:r>
          </a:p>
          <a:p>
            <a:r>
              <a:rPr lang="en-US" dirty="0" smtClean="0"/>
              <a:t>This is in contrast to the sensationalism of the era—or perhaps in response to it, and against the widespread propaganda of World War I.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“Scientific” journalism would require </a:t>
            </a:r>
          </a:p>
          <a:p>
            <a:r>
              <a:rPr lang="en-US" dirty="0" smtClean="0"/>
              <a:t>Journalism schools to teach professionalism.</a:t>
            </a:r>
          </a:p>
          <a:p>
            <a:r>
              <a:rPr lang="en-US" dirty="0" smtClean="0"/>
              <a:t>Better identification of news sources.</a:t>
            </a:r>
          </a:p>
          <a:p>
            <a:r>
              <a:rPr lang="en-US" dirty="0" smtClean="0"/>
              <a:t>Establishment of non-partisan news agencies and institutes.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teaching journalism in schools as a way to objectivity and credibility began much earlier, however.</a:t>
            </a:r>
          </a:p>
          <a:p>
            <a:r>
              <a:rPr lang="en-US" dirty="0" smtClean="0"/>
              <a:t>Joseph Pulitzer endowed the Columbia School of Journalism in 1904.</a:t>
            </a:r>
          </a:p>
          <a:p>
            <a:r>
              <a:rPr lang="en-US" dirty="0" smtClean="0"/>
              <a:t>Pulitzer said he did want to set up “classes” of journalists: the educated who showed integrity, and those not fit to be journalists. </a:t>
            </a:r>
          </a:p>
          <a:p>
            <a:r>
              <a:rPr lang="en-US" dirty="0" smtClean="0"/>
              <a:t>He advocated journalism as a profession, like doctors or lawyers, beyond the “taint of money.”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the concept of journalism as a proper university program was controversial. It still is today.</a:t>
            </a:r>
          </a:p>
          <a:p>
            <a:r>
              <a:rPr lang="en-US" dirty="0" smtClean="0"/>
              <a:t>The first undergraduate degree in journalism was offered by the University of Missouri, Columbia.</a:t>
            </a:r>
          </a:p>
          <a:p>
            <a:r>
              <a:rPr lang="en-US" dirty="0" smtClean="0"/>
              <a:t>The idea spread, and widened to include public relations, advertising and now New Media.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172201" cy="3916363"/>
          </a:xfrm>
        </p:spPr>
        <p:txBody>
          <a:bodyPr/>
          <a:lstStyle/>
          <a:p>
            <a:r>
              <a:rPr lang="en-US" dirty="0" smtClean="0"/>
              <a:t>The controversy continued: critics called journalism schools “trade schools.”</a:t>
            </a:r>
          </a:p>
          <a:p>
            <a:r>
              <a:rPr lang="en-US" dirty="0" smtClean="0"/>
              <a:t>Many branched to mass communication or communication programs, and began to emphasize research.</a:t>
            </a:r>
          </a:p>
          <a:p>
            <a:r>
              <a:rPr lang="en-US" dirty="0" smtClean="0"/>
              <a:t>Some practical instructors disdained the researchers, rivalry between the “chi-square” and “green-eye shade” groups. </a:t>
            </a:r>
          </a:p>
          <a:p>
            <a:r>
              <a:rPr lang="en-US" sz="1600" dirty="0" smtClean="0"/>
              <a:t>Editors used to wear green eye shades to cut the glare from overhead lights.</a:t>
            </a:r>
            <a:endParaRPr lang="en-US" sz="1600" dirty="0"/>
          </a:p>
        </p:txBody>
      </p:sp>
      <p:pic>
        <p:nvPicPr>
          <p:cNvPr id="4" name="Picture 3" descr="greeneyesha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657600"/>
            <a:ext cx="27432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the “chi-squares” seem to be winning. </a:t>
            </a:r>
          </a:p>
          <a:p>
            <a:r>
              <a:rPr lang="en-US" dirty="0" smtClean="0"/>
              <a:t>But Lippmann’s vision of an educated mass media force certainly has become true: few media practitioners today do not have university degrees.</a:t>
            </a:r>
          </a:p>
          <a:p>
            <a:r>
              <a:rPr lang="en-US" dirty="0" smtClean="0"/>
              <a:t>Lippmann hoped education would rescue journalism from sensationalism.</a:t>
            </a:r>
          </a:p>
          <a:p>
            <a:r>
              <a:rPr lang="en-US" dirty="0" smtClean="0"/>
              <a:t>Has this increased the integrity of practitioners in the media profession?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assure greater objectivity, Lippmann argued journalists must approach the profession scientifically.</a:t>
            </a:r>
          </a:p>
          <a:p>
            <a:r>
              <a:rPr lang="en-US" dirty="0" smtClean="0"/>
              <a:t>The scientific journalist “has conquered his desire to have the world justify his prejudices.”</a:t>
            </a:r>
          </a:p>
          <a:p>
            <a:r>
              <a:rPr lang="en-US" dirty="0" smtClean="0"/>
              <a:t>Professional journalists showed maturity, detachment, disinterestedness.</a:t>
            </a:r>
          </a:p>
          <a:p>
            <a:r>
              <a:rPr lang="en-US" dirty="0" smtClean="0"/>
              <a:t>Lippmann crystallized the idea of objectivity in the 1920s.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few reporters were as rigorous as Lippmann advised; the ideal was not so popular in the 1920s and 1930s.</a:t>
            </a:r>
          </a:p>
          <a:p>
            <a:r>
              <a:rPr lang="en-US" dirty="0" smtClean="0"/>
              <a:t>The idea was a response to the subjectivity and cynicism of journalism during the jazz age.</a:t>
            </a:r>
          </a:p>
          <a:p>
            <a:r>
              <a:rPr lang="en-US" dirty="0" smtClean="0"/>
              <a:t>If World War I had showed the power of propaganda, perhaps objectivity could show the ideal of journalism.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world of growing propaganda, public relations and “spin,” how should the press respond?</a:t>
            </a:r>
          </a:p>
          <a:p>
            <a:r>
              <a:rPr lang="en-US" dirty="0" smtClean="0"/>
              <a:t>Henry Luce advocated establishing a commission to examine this question. </a:t>
            </a:r>
          </a:p>
          <a:p>
            <a:r>
              <a:rPr lang="en-US" dirty="0" smtClean="0"/>
              <a:t>In 1942 Robert M. Hutchins, University of Chicago chancellor and most famous academic of the time, established a commission to study the issue.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334001" cy="3916363"/>
          </a:xfrm>
        </p:spPr>
        <p:txBody>
          <a:bodyPr/>
          <a:lstStyle/>
          <a:p>
            <a:r>
              <a:rPr lang="en-US" dirty="0" smtClean="0"/>
              <a:t>Did the massive pr campaigns of “big government” now mean government controlled the news?</a:t>
            </a:r>
          </a:p>
          <a:p>
            <a:r>
              <a:rPr lang="en-US" dirty="0" smtClean="0"/>
              <a:t>Could a free press still be free? </a:t>
            </a:r>
          </a:p>
          <a:p>
            <a:r>
              <a:rPr lang="en-US" dirty="0" smtClean="0"/>
              <a:t>Hutchins was asked to investigate.</a:t>
            </a:r>
            <a:endParaRPr lang="en-US" dirty="0"/>
          </a:p>
        </p:txBody>
      </p:sp>
      <p:pic>
        <p:nvPicPr>
          <p:cNvPr id="4" name="Picture 3" descr="hutchi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09800"/>
            <a:ext cx="3082304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commission produced a two-volume study. But they side-stepped the question of propaganda and public relations.</a:t>
            </a:r>
          </a:p>
          <a:p>
            <a:r>
              <a:rPr lang="en-US" dirty="0" smtClean="0"/>
              <a:t>Instead, they set up a set of ideals, “demands of society” for journalism.</a:t>
            </a:r>
          </a:p>
          <a:p>
            <a:r>
              <a:rPr lang="en-US" dirty="0" smtClean="0"/>
              <a:t>The ideas included comprehensiveness and interpretation.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257801" cy="3916363"/>
          </a:xfrm>
        </p:spPr>
        <p:txBody>
          <a:bodyPr/>
          <a:lstStyle/>
          <a:p>
            <a:r>
              <a:rPr lang="en-US" dirty="0" smtClean="0"/>
              <a:t>The rise of sensationalist “tabloid journalism” dates from this era, the 1920s.</a:t>
            </a:r>
          </a:p>
          <a:p>
            <a:r>
              <a:rPr lang="en-US" dirty="0" smtClean="0"/>
              <a:t>It was a time of radio, movies, gangsters, Prohibition, celebrities, sensationalism, and enormous growth of mass media.</a:t>
            </a:r>
            <a:endParaRPr lang="en-US" dirty="0"/>
          </a:p>
        </p:txBody>
      </p:sp>
      <p:pic>
        <p:nvPicPr>
          <p:cNvPr id="4" name="Picture 3" descr="tabl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09800"/>
            <a:ext cx="3150306" cy="434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254" y="2209800"/>
            <a:ext cx="4019946" cy="3916363"/>
          </a:xfrm>
        </p:spPr>
        <p:txBody>
          <a:bodyPr/>
          <a:lstStyle/>
          <a:p>
            <a:r>
              <a:rPr lang="en-US" dirty="0" smtClean="0"/>
              <a:t>But the press really never implemented interpretation, and objectivity’s limits became clear during the next decade, the “McCarthy Era.”</a:t>
            </a:r>
          </a:p>
          <a:p>
            <a:r>
              <a:rPr lang="en-US" dirty="0" smtClean="0"/>
              <a:t>Is objectivity a value whose time has passed?</a:t>
            </a:r>
            <a:endParaRPr lang="en-US" dirty="0"/>
          </a:p>
        </p:txBody>
      </p:sp>
      <p:pic>
        <p:nvPicPr>
          <p:cNvPr id="4" name="Picture 3" descr="mccart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4209654" cy="419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114801" cy="3916363"/>
          </a:xfrm>
        </p:spPr>
        <p:txBody>
          <a:bodyPr/>
          <a:lstStyle/>
          <a:p>
            <a:r>
              <a:rPr lang="en-US" dirty="0" smtClean="0"/>
              <a:t>Celebrities became great successes through the reach of radio, and attention of mass circulation press.</a:t>
            </a:r>
          </a:p>
          <a:p>
            <a:r>
              <a:rPr lang="en-US" dirty="0" smtClean="0"/>
              <a:t>Charles Lindbergh, the first person to fly across the Atlantic, in 1927 became an enormous celebrity.</a:t>
            </a:r>
            <a:endParaRPr lang="en-US" dirty="0"/>
          </a:p>
        </p:txBody>
      </p:sp>
      <p:pic>
        <p:nvPicPr>
          <p:cNvPr id="4" name="Picture 3" descr="lindberg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4299250" cy="31620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 advancements in photography and printing allowed more photos, larger photos, candid photos and, beginning in 1927, movies with sound.</a:t>
            </a:r>
          </a:p>
          <a:p>
            <a:r>
              <a:rPr lang="en-US" dirty="0" smtClean="0"/>
              <a:t>The first movie with sound, </a:t>
            </a:r>
            <a:r>
              <a:rPr lang="en-US" dirty="0" smtClean="0">
                <a:hlinkClick r:id="rId2"/>
              </a:rPr>
              <a:t>“The Jazz Singer,” </a:t>
            </a:r>
            <a:r>
              <a:rPr lang="en-US" dirty="0" smtClean="0"/>
              <a:t>seems astoundingly dated today. </a:t>
            </a:r>
            <a:r>
              <a:rPr lang="en-US" sz="1400" dirty="0"/>
              <a:t>[http://www.youtube.com/watch?v=bkyvstNrkHo]</a:t>
            </a:r>
          </a:p>
          <a:p>
            <a:r>
              <a:rPr lang="en-US" dirty="0"/>
              <a:t>But sound improved, and actors from the silent era who couldn’t make the transition found themselves to be out of style and out of work.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</a:t>
            </a:r>
            <a:r>
              <a:rPr lang="en-US" dirty="0" smtClean="0"/>
              <a:t>abloid press excelled in sensational headlines:</a:t>
            </a:r>
          </a:p>
          <a:p>
            <a:pPr>
              <a:buNone/>
            </a:pPr>
            <a:r>
              <a:rPr lang="en-US" dirty="0" smtClean="0"/>
              <a:t>“He Beat Me—I Love Him.”</a:t>
            </a:r>
          </a:p>
          <a:p>
            <a:pPr>
              <a:buNone/>
            </a:pPr>
            <a:r>
              <a:rPr lang="en-US" dirty="0" smtClean="0"/>
              <a:t>“I Know Who Killed My Brother.”</a:t>
            </a:r>
          </a:p>
          <a:p>
            <a:pPr>
              <a:buNone/>
            </a:pPr>
            <a:r>
              <a:rPr lang="en-US" dirty="0" smtClean="0"/>
              <a:t>“For 36 Hours I Lived Another Woman’s Love Life.”</a:t>
            </a:r>
          </a:p>
          <a:p>
            <a:r>
              <a:rPr lang="en-US" dirty="0" smtClean="0"/>
              <a:t>Sex, celebrity, murder scandal, all staples of the jazz journalism age.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New York Daily Graphic </a:t>
            </a:r>
            <a:r>
              <a:rPr lang="en-US" dirty="0" smtClean="0"/>
              <a:t>was the symbol of “gutter journalism,” as it was nicknamed.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Graphic </a:t>
            </a:r>
            <a:r>
              <a:rPr lang="en-US" dirty="0" smtClean="0"/>
              <a:t>editor in 1925, Emile </a:t>
            </a:r>
            <a:r>
              <a:rPr lang="en-US" dirty="0" err="1" smtClean="0"/>
              <a:t>Gauvreau</a:t>
            </a:r>
            <a:r>
              <a:rPr lang="en-US" dirty="0" smtClean="0"/>
              <a:t>, found coverage of the Kip Rhinelander trial particularly lurid, and so interesting.</a:t>
            </a:r>
          </a:p>
          <a:p>
            <a:r>
              <a:rPr lang="en-US" dirty="0" smtClean="0"/>
              <a:t>The rich socialite Rhinelander charged in court that his wife of a few months was actually black. This was grounds for divorce at the time.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Mrs. Rhinelander partially disrobed in front of the jury to prove she was not black.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Graphic</a:t>
            </a:r>
            <a:r>
              <a:rPr lang="en-US" dirty="0" smtClean="0"/>
              <a:t>, obviously, was barred from photographing such a thing. </a:t>
            </a:r>
          </a:p>
          <a:p>
            <a:r>
              <a:rPr lang="en-US" dirty="0" smtClean="0"/>
              <a:t>But no matter: </a:t>
            </a:r>
            <a:r>
              <a:rPr lang="en-US" dirty="0" err="1" smtClean="0"/>
              <a:t>Gauvreau</a:t>
            </a:r>
            <a:r>
              <a:rPr lang="en-US" dirty="0" smtClean="0"/>
              <a:t> set up a bare-backed woman between several male reporters, photographed it, pasted photos of court participants on reporters’ faces, and called the sensational result a “</a:t>
            </a:r>
            <a:r>
              <a:rPr lang="en-US" dirty="0" err="1" smtClean="0"/>
              <a:t>composograph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038601" cy="3916363"/>
          </a:xfrm>
        </p:spPr>
        <p:txBody>
          <a:bodyPr/>
          <a:lstStyle/>
          <a:p>
            <a:r>
              <a:rPr lang="en-US" dirty="0" smtClean="0"/>
              <a:t>The result fooled many, as the disclaimer “</a:t>
            </a:r>
            <a:r>
              <a:rPr lang="en-US" dirty="0" err="1" smtClean="0"/>
              <a:t>composograph</a:t>
            </a:r>
            <a:r>
              <a:rPr lang="en-US" dirty="0" smtClean="0"/>
              <a:t>” was in small print.</a:t>
            </a:r>
          </a:p>
          <a:p>
            <a:r>
              <a:rPr lang="en-US" sz="1600" dirty="0" smtClean="0"/>
              <a:t>In fact, Mrs. Rheinlander won the case, but did agree to a divorce four years later. </a:t>
            </a:r>
            <a:r>
              <a:rPr lang="en-US" sz="1200" dirty="0" smtClean="0"/>
              <a:t>(http://mulattodiaries.wordpress.com/2010/03/19/alice-disrobed/)</a:t>
            </a:r>
          </a:p>
          <a:p>
            <a:endParaRPr lang="en-US" dirty="0"/>
          </a:p>
        </p:txBody>
      </p:sp>
      <p:pic>
        <p:nvPicPr>
          <p:cNvPr id="4" name="Picture 3" descr="nygraphiccomposo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62200"/>
            <a:ext cx="4495238" cy="29968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182</TotalTime>
  <Words>1576</Words>
  <Application>Microsoft Macintosh PowerPoint</Application>
  <PresentationFormat>On-screen Show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Plaza</vt:lpstr>
      <vt:lpstr>Jazz journalism</vt:lpstr>
      <vt:lpstr>Objectivity</vt:lpstr>
      <vt:lpstr>Jazz journalism</vt:lpstr>
      <vt:lpstr>Jazz journalism</vt:lpstr>
      <vt:lpstr>Jazz journalism</vt:lpstr>
      <vt:lpstr>Jazz journalism</vt:lpstr>
      <vt:lpstr>Jazz journalism</vt:lpstr>
      <vt:lpstr>Jazz journalism</vt:lpstr>
      <vt:lpstr>Jazz journalism</vt:lpstr>
      <vt:lpstr>Jazz journalism</vt:lpstr>
      <vt:lpstr>Jazz journalism</vt:lpstr>
      <vt:lpstr>Jazz journalism</vt:lpstr>
      <vt:lpstr>Jazz journalism/objectivity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  <vt:lpstr>Objectivity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journalism</dc:title>
  <dc:creator>Ross Collins</dc:creator>
  <cp:lastModifiedBy>Ross Collins</cp:lastModifiedBy>
  <cp:revision>31</cp:revision>
  <dcterms:created xsi:type="dcterms:W3CDTF">2010-10-05T18:34:20Z</dcterms:created>
  <dcterms:modified xsi:type="dcterms:W3CDTF">2012-09-13T16:34:45Z</dcterms:modified>
</cp:coreProperties>
</file>