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5" r:id="rId12"/>
    <p:sldId id="266" r:id="rId13"/>
    <p:sldId id="267" r:id="rId14"/>
    <p:sldId id="29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7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8" r:id="rId32"/>
    <p:sldId id="283" r:id="rId33"/>
    <p:sldId id="284" r:id="rId34"/>
    <p:sldId id="299" r:id="rId35"/>
    <p:sldId id="300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E4949803-A34C-4A15-A78D-DA5C9AB94BA7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85D885-0B03-4887-AC39-D3D4C426D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xFZSrKdok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Vvw1f0sGc0&amp;feature=related" TargetMode="External"/><Relationship Id="rId3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yf8fQOdvDs" TargetMode="External"/><Relationship Id="rId3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30bDcvDqBXY&amp;feature=related&amp;fmt=18%22" TargetMode="External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dawn of 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1839-1900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Daguerre persuaded the French government to give him a pension to work on the process.</a:t>
            </a:r>
          </a:p>
          <a:p>
            <a:r>
              <a:rPr lang="en-US" dirty="0" smtClean="0"/>
              <a:t>François </a:t>
            </a:r>
            <a:r>
              <a:rPr lang="en-US" dirty="0" err="1" smtClean="0"/>
              <a:t>Arago</a:t>
            </a:r>
            <a:r>
              <a:rPr lang="en-US" dirty="0" smtClean="0"/>
              <a:t>, a well-known scientist of the time, promoted Daguerre’s process.</a:t>
            </a:r>
          </a:p>
          <a:p>
            <a:r>
              <a:rPr lang="en-US" dirty="0" smtClean="0"/>
              <a:t>In 1839 the daguerreotype was announced. We consider this date to be the beginning of photography.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Daguerre’s first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Photos originally required such long exposures that people would not register, unless they paused, as in the case below.</a:t>
            </a:r>
          </a:p>
        </p:txBody>
      </p:sp>
      <p:pic>
        <p:nvPicPr>
          <p:cNvPr id="4" name="Picture 3" descr="daguerreoty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62930"/>
            <a:ext cx="4724400" cy="34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3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105400" cy="4572000"/>
          </a:xfrm>
        </p:spPr>
        <p:txBody>
          <a:bodyPr/>
          <a:lstStyle/>
          <a:p>
            <a:r>
              <a:rPr lang="en-US" dirty="0" smtClean="0"/>
              <a:t>Like the sled that reached the top of the hill, Daguerre’s process finally became the rage of the era.</a:t>
            </a:r>
          </a:p>
          <a:p>
            <a:r>
              <a:rPr lang="en-US" dirty="0" smtClean="0"/>
              <a:t>New processes reduced the exposure from 20 minutes to only 30 seconds.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aguer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68911"/>
            <a:ext cx="2450794" cy="32888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minded sitting still for 30 seconds. A photograph was a kind of immortality!</a:t>
            </a:r>
          </a:p>
        </p:txBody>
      </p:sp>
      <p:pic>
        <p:nvPicPr>
          <p:cNvPr id="4" name="Picture 3" descr="daguerreoty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3337330" cy="396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Moreover, for the first time in history, people could actually see what they and others looked like in younger days. (One must wonder if that’s such a good thing.)</a:t>
            </a:r>
          </a:p>
          <a:p>
            <a:endParaRPr lang="en-US"/>
          </a:p>
        </p:txBody>
      </p:sp>
      <p:pic>
        <p:nvPicPr>
          <p:cNvPr id="4" name="Picture 3" descr="rossCollins19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9" y="3799305"/>
            <a:ext cx="1796335" cy="2774160"/>
          </a:xfrm>
          <a:prstGeom prst="rect">
            <a:avLst/>
          </a:prstGeom>
        </p:spPr>
      </p:pic>
      <p:pic>
        <p:nvPicPr>
          <p:cNvPr id="5" name="Picture 4" descr="ross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06" y="3810000"/>
            <a:ext cx="2664494" cy="2394072"/>
          </a:xfrm>
          <a:prstGeom prst="rect">
            <a:avLst/>
          </a:prstGeom>
        </p:spPr>
      </p:pic>
      <p:pic>
        <p:nvPicPr>
          <p:cNvPr id="6" name="Picture 5" descr="teamFar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59" y="3799305"/>
            <a:ext cx="254084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4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quickly realized this new invention was more than a simple aid for artists. It was a new medium.</a:t>
            </a:r>
          </a:p>
          <a:p>
            <a:r>
              <a:rPr lang="en-US" dirty="0" smtClean="0"/>
              <a:t>The quest for realism had been won—by a machine.</a:t>
            </a:r>
            <a:endParaRPr lang="en-US" dirty="0"/>
          </a:p>
        </p:txBody>
      </p:sp>
      <p:pic>
        <p:nvPicPr>
          <p:cNvPr id="4" name="Picture 3" descr="daguerreotype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03617"/>
            <a:ext cx="4495800" cy="29543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2819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Was photography really an “art?” Many artists said no.</a:t>
            </a:r>
          </a:p>
        </p:txBody>
      </p:sp>
      <p:pic>
        <p:nvPicPr>
          <p:cNvPr id="5" name="Picture 4" descr="daguerreartphot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37" y="1905000"/>
            <a:ext cx="5452147" cy="3835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debate continues today.</a:t>
            </a:r>
          </a:p>
          <a:p>
            <a:r>
              <a:rPr lang="en-US" dirty="0" smtClean="0"/>
              <a:t>Some art shows still do not allow photography.</a:t>
            </a:r>
          </a:p>
          <a:p>
            <a:r>
              <a:rPr lang="en-US" dirty="0" smtClean="0"/>
              <a:t>Is it simply a machine producing images?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their criticism, in the next 30 years many artists clearly were influenced in composition and use of lighting by photography.</a:t>
            </a:r>
          </a:p>
          <a:p>
            <a:r>
              <a:rPr lang="en-US" dirty="0" smtClean="0"/>
              <a:t>Artists reached a crisis: the quest for realism was now pointless. What should art be?</a:t>
            </a:r>
          </a:p>
          <a:p>
            <a:r>
              <a:rPr lang="en-US" dirty="0" smtClean="0"/>
              <a:t>Art moved into the realm of abstraction and interpretation.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420076" cy="4572000"/>
          </a:xfrm>
        </p:spPr>
        <p:txBody>
          <a:bodyPr/>
          <a:lstStyle/>
          <a:p>
            <a:r>
              <a:rPr lang="en-US" dirty="0" smtClean="0"/>
              <a:t>William Henry Fox Talbot in England also was developing a photo process when Daguerre announced his.</a:t>
            </a:r>
            <a:endParaRPr lang="en-US" dirty="0"/>
          </a:p>
        </p:txBody>
      </p:sp>
      <p:pic>
        <p:nvPicPr>
          <p:cNvPr id="4" name="Picture 3" descr="foxtal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476" y="1987306"/>
            <a:ext cx="3809524" cy="43682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Photography’s announcement in 1839 greeted by great enthusiasm.</a:t>
            </a:r>
          </a:p>
          <a:p>
            <a:r>
              <a:rPr lang="en-US" dirty="0" smtClean="0"/>
              <a:t>It was a reflection of the beginning of the machine age.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Fox Talbot’s process was different: he dipped paper in salt and, when dry, in silver nitrate to form silver chloride, light sensitive.</a:t>
            </a:r>
          </a:p>
          <a:p>
            <a:r>
              <a:rPr lang="en-US" dirty="0" smtClean="0"/>
              <a:t>This formed an image in a camera. It was fixed with a salt compound.</a:t>
            </a:r>
          </a:p>
          <a:p>
            <a:r>
              <a:rPr lang="en-US" dirty="0" smtClean="0"/>
              <a:t>This produced a negative image, called a </a:t>
            </a:r>
            <a:r>
              <a:rPr lang="en-US" dirty="0" err="1" smtClean="0"/>
              <a:t>calotype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was the basis of all modern photography until digital imaging.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598051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Fox Talbot’s images were luminous, but soft, because printed through paper.</a:t>
            </a:r>
            <a:endParaRPr lang="en-US" dirty="0"/>
          </a:p>
        </p:txBody>
      </p:sp>
      <p:pic>
        <p:nvPicPr>
          <p:cNvPr id="4" name="Picture 3" descr="foxtalbot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51" y="1783560"/>
            <a:ext cx="5631549" cy="41970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Daguerre gave his process to everyone. </a:t>
            </a:r>
          </a:p>
          <a:p>
            <a:r>
              <a:rPr lang="en-US" dirty="0" smtClean="0"/>
              <a:t>Fox Talbot patented his, and gave it to few, meaning it grew more slowly.</a:t>
            </a:r>
          </a:p>
          <a:p>
            <a:r>
              <a:rPr lang="en-US" dirty="0" smtClean="0"/>
              <a:t>Fox Talbot published </a:t>
            </a:r>
            <a:r>
              <a:rPr lang="en-US" i="1" dirty="0" smtClean="0"/>
              <a:t>Pencil of Nature </a:t>
            </a:r>
            <a:r>
              <a:rPr lang="en-US" dirty="0" smtClean="0"/>
              <a:t>to </a:t>
            </a:r>
            <a:r>
              <a:rPr lang="en-US" dirty="0" smtClean="0">
                <a:hlinkClick r:id="rId2"/>
              </a:rPr>
              <a:t>show his process.</a:t>
            </a:r>
            <a:r>
              <a:rPr lang="en-US" dirty="0" smtClean="0"/>
              <a:t> </a:t>
            </a:r>
            <a:r>
              <a:rPr lang="en-US" sz="1400" dirty="0" smtClean="0"/>
              <a:t>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</a:t>
            </a:r>
            <a:r>
              <a:rPr lang="en-US" sz="1400" dirty="0" err="1" smtClean="0"/>
              <a:t>MxFZSrKdokA</a:t>
            </a:r>
            <a:endParaRPr lang="en-US" sz="1400" dirty="0" smtClean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Who </a:t>
            </a:r>
            <a:r>
              <a:rPr lang="en-US">
                <a:hlinkClick r:id="rId2"/>
              </a:rPr>
              <a:t>discovered photography first</a:t>
            </a:r>
            <a:r>
              <a:rPr lang="en-US"/>
              <a:t>? Some would say Daguerre. Some Fox Talbot. I would say Niepce. </a:t>
            </a:r>
            <a:r>
              <a:rPr lang="en-US" sz="1400"/>
              <a:t>http://www.youtube.com/watch?v=QVvw1f0sGc0&amp;feature=related</a:t>
            </a:r>
          </a:p>
        </p:txBody>
      </p:sp>
      <p:pic>
        <p:nvPicPr>
          <p:cNvPr id="4" name="Picture 3" descr="photostu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7600"/>
            <a:ext cx="527217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Daguerre’s unveiling of 1839 was an American, Samuel F. B. Morse.</a:t>
            </a:r>
          </a:p>
          <a:p>
            <a:r>
              <a:rPr lang="en-US" dirty="0" smtClean="0"/>
              <a:t>Morse, of telegraph fame, returned to New York to write about photography, and to teach the process.</a:t>
            </a:r>
          </a:p>
        </p:txBody>
      </p:sp>
      <p:pic>
        <p:nvPicPr>
          <p:cNvPr id="4" name="Picture 3" descr="samuelmo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74907"/>
            <a:ext cx="2143404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572000" cy="4572000"/>
          </a:xfrm>
        </p:spPr>
        <p:txBody>
          <a:bodyPr/>
          <a:lstStyle/>
          <a:p>
            <a:r>
              <a:rPr lang="en-US" dirty="0"/>
              <a:t>One of Morse’s students was Mathew Brady. </a:t>
            </a:r>
            <a:endParaRPr lang="en-US" dirty="0" smtClean="0"/>
          </a:p>
          <a:p>
            <a:r>
              <a:rPr lang="en-US" dirty="0" smtClean="0"/>
              <a:t>Mathew Brady opened the world’s first photographic portrait studio in New York, in 1840.</a:t>
            </a:r>
            <a:endParaRPr lang="en-US" dirty="0"/>
          </a:p>
        </p:txBody>
      </p:sp>
      <p:pic>
        <p:nvPicPr>
          <p:cNvPr id="5" name="Picture 4" descr="bradystu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59280"/>
            <a:ext cx="3048000" cy="4998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Daguerreotypes were popular for about a decade.</a:t>
            </a:r>
          </a:p>
          <a:p>
            <a:r>
              <a:rPr lang="en-US" dirty="0" smtClean="0"/>
              <a:t>Everyone wanted one.</a:t>
            </a:r>
          </a:p>
          <a:p>
            <a:r>
              <a:rPr lang="en-US" dirty="0" smtClean="0"/>
              <a:t>But one disadvantage: they were unique, one-of-a-kind images on metal.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were also fragile, so had to be protected in cases.</a:t>
            </a:r>
            <a:endParaRPr lang="en-US" dirty="0"/>
          </a:p>
        </p:txBody>
      </p:sp>
      <p:pic>
        <p:nvPicPr>
          <p:cNvPr id="4" name="Picture 3" descr="daguerreotypefr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667000"/>
            <a:ext cx="3580952" cy="40888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calotype</a:t>
            </a:r>
            <a:r>
              <a:rPr lang="en-US" dirty="0" smtClean="0"/>
              <a:t> offered more flexibility. The problem was the fibers of the paper. These were transmitted to the print, which softened the image.</a:t>
            </a:r>
          </a:p>
          <a:p>
            <a:r>
              <a:rPr lang="en-US" dirty="0" smtClean="0"/>
              <a:t>The quest: to find a way to keep light-sensitive emulsion on glass.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943600" cy="4572000"/>
          </a:xfrm>
        </p:spPr>
        <p:txBody>
          <a:bodyPr/>
          <a:lstStyle/>
          <a:p>
            <a:r>
              <a:rPr lang="en-US" dirty="0" smtClean="0"/>
              <a:t>How to suspend silver nitrate on glass? Honey? Jam? Egg white?</a:t>
            </a:r>
          </a:p>
          <a:p>
            <a:r>
              <a:rPr lang="en-US" dirty="0" smtClean="0"/>
              <a:t>Finally in 1851 Frederick Scott Archer in Britain tried “</a:t>
            </a:r>
            <a:r>
              <a:rPr lang="en-US" dirty="0" err="1" smtClean="0"/>
              <a:t>collodion</a:t>
            </a:r>
            <a:r>
              <a:rPr lang="en-US" dirty="0" smtClean="0"/>
              <a:t>”: guncotton, ether and alcohol.</a:t>
            </a:r>
          </a:p>
          <a:p>
            <a:r>
              <a:rPr lang="en-US" dirty="0" smtClean="0"/>
              <a:t>It worked! And exposure was fast, two to three seconds. </a:t>
            </a:r>
          </a:p>
          <a:p>
            <a:pPr marL="68580" indent="0">
              <a:buNone/>
            </a:pPr>
            <a:r>
              <a:rPr lang="en-US" sz="1600" dirty="0"/>
              <a:t>Guncotton (nitrocellulose) is explosive. </a:t>
            </a:r>
            <a:r>
              <a:rPr lang="en-US" sz="1600" dirty="0" smtClean="0"/>
              <a:t>Potassium cyanide </a:t>
            </a:r>
            <a:r>
              <a:rPr lang="en-US" sz="1600" dirty="0" smtClean="0"/>
              <a:t>also was used in fixing the image. It’s poisonous. </a:t>
            </a:r>
            <a:r>
              <a:rPr lang="en-US" sz="1600" dirty="0" smtClean="0"/>
              <a:t>Don’t </a:t>
            </a:r>
            <a:r>
              <a:rPr lang="en-US" sz="1600" dirty="0"/>
              <a:t>try this at home.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 descr="scottar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2120635" cy="29079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art at this time was realism.</a:t>
            </a:r>
          </a:p>
          <a:p>
            <a:r>
              <a:rPr lang="en-US" dirty="0" smtClean="0"/>
              <a:t>Photography offered a solution to that—using science.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886200" cy="4572000"/>
          </a:xfrm>
        </p:spPr>
        <p:txBody>
          <a:bodyPr/>
          <a:lstStyle/>
          <a:p>
            <a:r>
              <a:rPr lang="en-US" dirty="0" smtClean="0"/>
              <a:t>…the </a:t>
            </a:r>
            <a:r>
              <a:rPr lang="en-US" dirty="0" err="1" smtClean="0"/>
              <a:t>collodion</a:t>
            </a:r>
            <a:r>
              <a:rPr lang="en-US" dirty="0" smtClean="0"/>
              <a:t> could not be allowed to dry before processing.</a:t>
            </a:r>
          </a:p>
          <a:p>
            <a:r>
              <a:rPr lang="en-US" dirty="0" smtClean="0"/>
              <a:t>This meant photographers had to haul portable darkrooms where ever they went.</a:t>
            </a:r>
            <a:endParaRPr lang="en-US" dirty="0"/>
          </a:p>
        </p:txBody>
      </p:sp>
      <p:pic>
        <p:nvPicPr>
          <p:cNvPr id="4" name="Picture 3" descr="darkr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81200"/>
            <a:ext cx="4072945" cy="34477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Collodion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few art photographers (willing to risk their health) </a:t>
            </a:r>
            <a:r>
              <a:rPr lang="en-US">
                <a:hlinkClick r:id="rId2"/>
              </a:rPr>
              <a:t>still use the process </a:t>
            </a:r>
            <a:r>
              <a:rPr lang="en-US"/>
              <a:t>today</a:t>
            </a:r>
            <a:r>
              <a:rPr lang="en-US" sz="1400"/>
              <a:t>. http://www.youtube.com/watch?v=Gyf8fQOdvDs</a:t>
            </a:r>
          </a:p>
        </p:txBody>
      </p:sp>
      <p:pic>
        <p:nvPicPr>
          <p:cNvPr id="5" name="Picture 4" descr="collodionpro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082758"/>
            <a:ext cx="5094565" cy="36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Collodion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glass negatives could produce as many prints as needed.</a:t>
            </a:r>
          </a:p>
          <a:p>
            <a:r>
              <a:rPr lang="en-US" dirty="0" smtClean="0"/>
              <a:t>Printing paper was made using albumen, that is, egg whites. </a:t>
            </a:r>
          </a:p>
          <a:p>
            <a:r>
              <a:rPr lang="en-US" dirty="0" smtClean="0"/>
              <a:t>Millions of eggs were separated for photography, the yokes given to bakeries, hog farms, or thrown out.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Wet-plate photographers brought their portable darkrooms to wars, mountains, monuments, and kinds of other locations.</a:t>
            </a:r>
          </a:p>
          <a:p>
            <a:r>
              <a:rPr lang="en-US" dirty="0" smtClean="0"/>
              <a:t>Roger Fenton was the first war photographer, in the Crimean War of 1855.</a:t>
            </a:r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regional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Hesler</a:t>
            </a:r>
            <a:r>
              <a:rPr lang="en-US" dirty="0"/>
              <a:t> was important in Minnesota. In the 1850s he photographed Fort </a:t>
            </a:r>
            <a:r>
              <a:rPr lang="en-US" dirty="0" err="1"/>
              <a:t>Snelling</a:t>
            </a:r>
            <a:r>
              <a:rPr lang="en-US" dirty="0"/>
              <a:t>, St. Anthony Falls, other places. </a:t>
            </a:r>
            <a:r>
              <a:rPr lang="en-US" sz="2000" dirty="0"/>
              <a:t>(Sawmill, St. Anthony Falls, 1873).</a:t>
            </a:r>
          </a:p>
        </p:txBody>
      </p:sp>
      <p:pic>
        <p:nvPicPr>
          <p:cNvPr id="5" name="Picture 4" descr="stanthonyfalls1873hes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68153"/>
            <a:ext cx="4906102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93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regional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F. Jay Haynes originally set up a studio in Moorhead, moved to Fargo, became a pioneer railroad photographer of western images.</a:t>
            </a:r>
          </a:p>
        </p:txBody>
      </p:sp>
      <p:pic>
        <p:nvPicPr>
          <p:cNvPr id="4" name="Picture 3" descr="fjayhay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90974"/>
            <a:ext cx="5638800" cy="31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99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Mathew Brady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642" y="1219200"/>
            <a:ext cx="4889157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Photographers used mules to drag darkrooms to everywhere from the Egyptian pyramids to the frontier American West.</a:t>
            </a:r>
          </a:p>
          <a:p>
            <a:r>
              <a:rPr lang="en-US" dirty="0" smtClean="0"/>
              <a:t>Mathew Brady </a:t>
            </a:r>
            <a:r>
              <a:rPr lang="en-US" dirty="0" smtClean="0"/>
              <a:t>and assistants were famous </a:t>
            </a:r>
            <a:r>
              <a:rPr lang="en-US" dirty="0" smtClean="0"/>
              <a:t>in the United States for </a:t>
            </a:r>
            <a:r>
              <a:rPr lang="en-US" dirty="0" smtClean="0"/>
              <a:t>photography </a:t>
            </a:r>
            <a:r>
              <a:rPr lang="en-US" dirty="0" smtClean="0"/>
              <a:t>of the U.S. Civil War, 1861-1865.</a:t>
            </a:r>
            <a:endParaRPr lang="en-US" dirty="0"/>
          </a:p>
        </p:txBody>
      </p:sp>
      <p:pic>
        <p:nvPicPr>
          <p:cNvPr id="4" name="Picture 3" descr="mathewbra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26464"/>
            <a:ext cx="2883243" cy="487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Mathew Brady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41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Brady hired a team of photographers to cover every major battle.</a:t>
            </a:r>
          </a:p>
          <a:p>
            <a:r>
              <a:rPr lang="en-US" dirty="0" smtClean="0"/>
              <a:t>His gruesome, </a:t>
            </a:r>
            <a:r>
              <a:rPr lang="en-US" dirty="0" smtClean="0">
                <a:hlinkClick r:id="rId2"/>
              </a:rPr>
              <a:t>haunting photos </a:t>
            </a:r>
            <a:r>
              <a:rPr lang="en-US" dirty="0" smtClean="0"/>
              <a:t>of battle aftermath shaped our understanding of the war</a:t>
            </a:r>
            <a:r>
              <a:rPr lang="en-US" sz="1514" dirty="0" smtClean="0"/>
              <a:t>. http://</a:t>
            </a:r>
            <a:r>
              <a:rPr lang="en-US" sz="1514" dirty="0" err="1" smtClean="0"/>
              <a:t>www.youtube.com/watch?v</a:t>
            </a:r>
            <a:r>
              <a:rPr lang="en-US" sz="1514" dirty="0" smtClean="0"/>
              <a:t>=30bDcvDqBXY&amp;feature=</a:t>
            </a:r>
            <a:r>
              <a:rPr lang="en-US" sz="1514" dirty="0" err="1" smtClean="0"/>
              <a:t>related&amp;fmt</a:t>
            </a:r>
            <a:r>
              <a:rPr lang="en-US" sz="1514" dirty="0" smtClean="0"/>
              <a:t>=18%22</a:t>
            </a:r>
            <a:endParaRPr lang="en-US" sz="1514" dirty="0"/>
          </a:p>
        </p:txBody>
      </p:sp>
      <p:pic>
        <p:nvPicPr>
          <p:cNvPr id="4" name="Picture 3" descr="civilw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3200000" cy="36952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Brady and U.S.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Brady was unable to sell his photos after the war, and went broke.</a:t>
            </a:r>
          </a:p>
          <a:p>
            <a:r>
              <a:rPr lang="en-US" dirty="0" smtClean="0"/>
              <a:t>The U.S. war department acquired them after paying some of his bills, but did not take care of the glass negatives. The majority were lost.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Cameron and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well-known wet-plate photographers:</a:t>
            </a:r>
          </a:p>
          <a:p>
            <a:r>
              <a:rPr lang="en-US" dirty="0" smtClean="0"/>
              <a:t>Julia Margaret Cameron.</a:t>
            </a:r>
          </a:p>
          <a:p>
            <a:r>
              <a:rPr lang="en-US" dirty="0" err="1" smtClean="0"/>
              <a:t>Nadar</a:t>
            </a:r>
            <a:r>
              <a:rPr lang="en-US" dirty="0" smtClean="0"/>
              <a:t> (</a:t>
            </a:r>
            <a:r>
              <a:rPr lang="en-US" dirty="0" err="1" smtClean="0"/>
              <a:t>Gaspard</a:t>
            </a:r>
            <a:r>
              <a:rPr lang="en-US" dirty="0" smtClean="0"/>
              <a:t> Felix </a:t>
            </a:r>
            <a:r>
              <a:rPr lang="en-US" dirty="0" err="1" smtClean="0"/>
              <a:t>Tournachon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Timothy O’Sullivan.</a:t>
            </a:r>
          </a:p>
          <a:p>
            <a:r>
              <a:rPr lang="en-US" dirty="0" err="1" smtClean="0"/>
              <a:t>Eadward</a:t>
            </a:r>
            <a:r>
              <a:rPr lang="en-US" dirty="0" smtClean="0"/>
              <a:t> Muybridge.</a:t>
            </a:r>
            <a:endParaRPr lang="en-US" dirty="0"/>
          </a:p>
        </p:txBody>
      </p:sp>
      <p:pic>
        <p:nvPicPr>
          <p:cNvPr id="4" name="Picture 3" descr="glassplaten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10000"/>
            <a:ext cx="3796825" cy="22730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rinciple of a camera goes back to 1500s.</a:t>
            </a:r>
          </a:p>
          <a:p>
            <a:r>
              <a:rPr lang="en-US" dirty="0" smtClean="0"/>
              <a:t>Camera </a:t>
            </a:r>
            <a:r>
              <a:rPr lang="en-US" dirty="0" err="1" smtClean="0"/>
              <a:t>obscura</a:t>
            </a:r>
            <a:r>
              <a:rPr lang="en-US" dirty="0" smtClean="0"/>
              <a:t> projected an image.</a:t>
            </a:r>
          </a:p>
          <a:p>
            <a:r>
              <a:rPr lang="en-US" dirty="0" smtClean="0"/>
              <a:t>Artists could use the principle to sketch.</a:t>
            </a:r>
          </a:p>
          <a:p>
            <a:r>
              <a:rPr lang="en-US" dirty="0" smtClean="0"/>
              <a:t>The original photographers were artists.</a:t>
            </a:r>
          </a:p>
        </p:txBody>
      </p:sp>
      <p:pic>
        <p:nvPicPr>
          <p:cNvPr id="4" name="Picture 3" descr="cameraobsc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72785"/>
            <a:ext cx="3429000" cy="27852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Muybridge tried to evaluate how </a:t>
            </a:r>
            <a:r>
              <a:rPr lang="en-US" dirty="0" smtClean="0"/>
              <a:t>animals and </a:t>
            </a:r>
            <a:r>
              <a:rPr lang="en-US" dirty="0" smtClean="0"/>
              <a:t>people moved using photography. He called these “locomotion studies.”</a:t>
            </a:r>
          </a:p>
        </p:txBody>
      </p:sp>
      <p:pic>
        <p:nvPicPr>
          <p:cNvPr id="4" name="Picture 3" descr="muybrid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46154"/>
            <a:ext cx="5339734" cy="36118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505077" cy="4572000"/>
          </a:xfrm>
        </p:spPr>
        <p:txBody>
          <a:bodyPr/>
          <a:lstStyle/>
          <a:p>
            <a:r>
              <a:rPr lang="en-US" dirty="0" smtClean="0"/>
              <a:t>In the 1870s technology again revolutionized photography: the dry plate replaced the wet plate.</a:t>
            </a:r>
          </a:p>
          <a:p>
            <a:r>
              <a:rPr lang="en-US" dirty="0" smtClean="0"/>
              <a:t>Tintypes became popular, and stayed popular into the 1930s.</a:t>
            </a:r>
            <a:endParaRPr lang="en-US" dirty="0"/>
          </a:p>
        </p:txBody>
      </p:sp>
      <p:pic>
        <p:nvPicPr>
          <p:cNvPr id="4" name="Picture 3" descr="tinty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77" y="1981200"/>
            <a:ext cx="2267323" cy="3581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Eastman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638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manufacturer of dry plates was George Eastman.</a:t>
            </a:r>
          </a:p>
          <a:p>
            <a:r>
              <a:rPr lang="en-US" dirty="0" smtClean="0"/>
              <a:t>Eastman considered an improvement: if only he could make emulsion on a flexible roll.</a:t>
            </a:r>
          </a:p>
          <a:p>
            <a:r>
              <a:rPr lang="en-US" dirty="0" smtClean="0"/>
              <a:t>Most people credit the invention of the roll film to Eastman, in 1888. This is not quite true. It was invented in North </a:t>
            </a:r>
            <a:r>
              <a:rPr lang="en-US" dirty="0" smtClean="0"/>
              <a:t>Dakota!</a:t>
            </a:r>
            <a:endParaRPr lang="en-US" dirty="0"/>
          </a:p>
        </p:txBody>
      </p:sp>
      <p:pic>
        <p:nvPicPr>
          <p:cNvPr id="4" name="Picture 3" descr="georgeeast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933202"/>
            <a:ext cx="2426510" cy="33245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Houston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Houston of Hunter, N.D., sold a patent to his 1881 roll film holder to Eastman in 1889, for $5,000. </a:t>
            </a:r>
            <a:r>
              <a:rPr lang="en-US" sz="1600" dirty="0" smtClean="0"/>
              <a:t>It was not a wise business decision.</a:t>
            </a:r>
          </a:p>
          <a:p>
            <a:r>
              <a:rPr lang="en-US" dirty="0" smtClean="0"/>
              <a:t>Eastman unveiled the Kodak camera in 1888 under the slogan, “You push the button, we do the rest!”</a:t>
            </a:r>
          </a:p>
          <a:p>
            <a:r>
              <a:rPr lang="en-US" sz="2400" dirty="0" smtClean="0"/>
              <a:t>No one is sure of how Eastman came upon the name “Kodak,” but one explanation is that it’s a variation of “Dakota,” as Houston’s invention was a basis for Eastman’s success.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Kodak included a 100-exposure role. Users had to send the camera back to Kodak for processing.</a:t>
            </a:r>
            <a:endParaRPr lang="en-US" dirty="0"/>
          </a:p>
        </p:txBody>
      </p:sp>
      <p:pic>
        <p:nvPicPr>
          <p:cNvPr id="4" name="Picture 3" descr="kod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337443"/>
            <a:ext cx="5447600" cy="35205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6248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new roll film technology was so good that for the first time in history, you could take pictures without a tripod.</a:t>
            </a:r>
          </a:p>
          <a:p>
            <a:r>
              <a:rPr lang="en-US" dirty="0" smtClean="0"/>
              <a:t>Photography was no longer for professionals. Now anyone could take pictures.</a:t>
            </a:r>
          </a:p>
          <a:p>
            <a:r>
              <a:rPr lang="en-US" dirty="0" smtClean="0"/>
              <a:t>Roll film revolutionized photo technology—again. It lasted a century.</a:t>
            </a:r>
            <a:endParaRPr lang="en-US" dirty="0"/>
          </a:p>
        </p:txBody>
      </p:sp>
      <p:pic>
        <p:nvPicPr>
          <p:cNvPr id="4" name="Picture 3" descr="rollof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057400"/>
            <a:ext cx="1818286" cy="24062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Nicéphore</a:t>
            </a:r>
            <a:r>
              <a:rPr lang="en-US" dirty="0" smtClean="0"/>
              <a:t> </a:t>
            </a:r>
            <a:r>
              <a:rPr lang="en-US" dirty="0" err="1" smtClean="0"/>
              <a:t>Niépce</a:t>
            </a:r>
            <a:r>
              <a:rPr lang="en-US" dirty="0" smtClean="0"/>
              <a:t> of France became interested in “fixing” the image.</a:t>
            </a:r>
          </a:p>
          <a:p>
            <a:r>
              <a:rPr lang="en-US" dirty="0" smtClean="0"/>
              <a:t>Chemicals before this time were known to turn dark when exposed to light.</a:t>
            </a:r>
          </a:p>
          <a:p>
            <a:r>
              <a:rPr lang="en-US" dirty="0" smtClean="0"/>
              <a:t>But no one knew how to make the image permanent, to “fix” it.</a:t>
            </a:r>
            <a:endParaRPr lang="en-US" dirty="0"/>
          </a:p>
        </p:txBody>
      </p:sp>
      <p:pic>
        <p:nvPicPr>
          <p:cNvPr id="4" name="Picture 3" descr="niep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15" y="4495800"/>
            <a:ext cx="3427590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Niépce</a:t>
            </a:r>
            <a:r>
              <a:rPr lang="en-US" dirty="0" smtClean="0"/>
              <a:t> tried laying light-sensitive chemicals on a metal plate.</a:t>
            </a:r>
          </a:p>
          <a:p>
            <a:r>
              <a:rPr lang="en-US" dirty="0" smtClean="0"/>
              <a:t>In 1826-27 he produced the first photograph, the “heliograph.”</a:t>
            </a:r>
          </a:p>
          <a:p>
            <a:r>
              <a:rPr lang="en-US" dirty="0" smtClean="0"/>
              <a:t>The exposure took eight hours.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is considered the first photo. </a:t>
            </a:r>
            <a:endParaRPr lang="en-US" dirty="0"/>
          </a:p>
        </p:txBody>
      </p:sp>
      <p:pic>
        <p:nvPicPr>
          <p:cNvPr id="4" name="Picture 3" descr="niepce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19724"/>
            <a:ext cx="5899051" cy="40382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Niépce</a:t>
            </a:r>
            <a:r>
              <a:rPr lang="en-US" dirty="0" smtClean="0"/>
              <a:t> was not in good health, so proposed a collaboration with Louis Jacques-</a:t>
            </a:r>
            <a:r>
              <a:rPr lang="en-US" dirty="0" err="1" smtClean="0"/>
              <a:t>Mandé</a:t>
            </a:r>
            <a:r>
              <a:rPr lang="en-US" dirty="0" smtClean="0"/>
              <a:t> Daguerre.</a:t>
            </a:r>
          </a:p>
          <a:p>
            <a:r>
              <a:rPr lang="en-US" dirty="0" smtClean="0"/>
              <a:t>Daguerre’s process used vapor of mercury and salt, a different one from </a:t>
            </a:r>
            <a:r>
              <a:rPr lang="en-US" dirty="0" err="1" smtClean="0"/>
              <a:t>Niépce’s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Niépce</a:t>
            </a:r>
            <a:r>
              <a:rPr lang="en-US" dirty="0" smtClean="0"/>
              <a:t> died, Daguerre continued experimenting for 11 years.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1838 Daguerre was ready: a sheet of copper was coated with silver, made sensitive to light with iodine vapor, exposed, developed with vapor of mercury, fixed with salt solution.</a:t>
            </a:r>
          </a:p>
          <a:p>
            <a:r>
              <a:rPr lang="en-US" dirty="0" smtClean="0"/>
              <a:t>Like most new technologies, this one took a while to attract attention.</a:t>
            </a:r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350</TotalTime>
  <Words>1669</Words>
  <Application>Microsoft Macintosh PowerPoint</Application>
  <PresentationFormat>On-screen Show (4:3)</PresentationFormat>
  <Paragraphs>140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Metro</vt:lpstr>
      <vt:lpstr>The 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Daguerre’s first photo</vt:lpstr>
      <vt:lpstr>Dawn of photography</vt:lpstr>
      <vt:lpstr>Dawn of photography</vt:lpstr>
      <vt:lpstr>First photos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PowerPoint Presentation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Dawn of photography</vt:lpstr>
      <vt:lpstr>Collodion process</vt:lpstr>
      <vt:lpstr>Collodion</vt:lpstr>
      <vt:lpstr>Dawn of photography</vt:lpstr>
      <vt:lpstr>Early regional photography</vt:lpstr>
      <vt:lpstr>Early regional photography</vt:lpstr>
      <vt:lpstr>Mathew Brady</vt:lpstr>
      <vt:lpstr>Mathew Brady</vt:lpstr>
      <vt:lpstr>Brady and U.S. Civil War</vt:lpstr>
      <vt:lpstr>Cameron and others</vt:lpstr>
      <vt:lpstr>Dawn of photography</vt:lpstr>
      <vt:lpstr>Dawn of photography</vt:lpstr>
      <vt:lpstr>George Eastman</vt:lpstr>
      <vt:lpstr>David Houston</vt:lpstr>
      <vt:lpstr>The Kodak</vt:lpstr>
      <vt:lpstr>Roll film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dawn of photography</dc:title>
  <dc:creator>Ross Collins</dc:creator>
  <cp:lastModifiedBy>Ross Collins</cp:lastModifiedBy>
  <cp:revision>46</cp:revision>
  <dcterms:created xsi:type="dcterms:W3CDTF">2010-10-25T16:29:51Z</dcterms:created>
  <dcterms:modified xsi:type="dcterms:W3CDTF">2014-10-28T19:38:22Z</dcterms:modified>
</cp:coreProperties>
</file>