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ZOzk7T93wE" TargetMode="Externa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historical biography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write someone’s story, or even your 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7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Biographers work hard to find evidence for their work—even Plutarch 2,000 years ago knew he needed persuasive evidence for the stories in his </a:t>
            </a:r>
            <a:r>
              <a:rPr lang="en-US" i="1" dirty="0" smtClean="0"/>
              <a:t>Lives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what is truth?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2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truth?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biographers reconstruct dialogue that likely happened based on memories or anecdotes. Is reconstructed dialogue truth?</a:t>
            </a:r>
          </a:p>
          <a:p>
            <a:r>
              <a:rPr lang="en-US" dirty="0" smtClean="0"/>
              <a:t>Sometimes biographers make up meetings or encounters which never actually existed. Is that truth?</a:t>
            </a:r>
          </a:p>
        </p:txBody>
      </p:sp>
    </p:spTree>
    <p:extLst>
      <p:ext uri="{BB962C8B-B14F-4D97-AF65-F5344CB8AC3E}">
        <p14:creationId xmlns:p14="http://schemas.microsoft.com/office/powerpoint/2010/main" val="313139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Docudramas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historians would say that is not biography, but fiction.</a:t>
            </a:r>
          </a:p>
          <a:p>
            <a:r>
              <a:rPr lang="en-US" dirty="0" smtClean="0"/>
              <a:t>In television and films we might call that a “docudrama.” That’s something that looks true, but actually is enhanced drama based on fictional aspects.</a:t>
            </a:r>
          </a:p>
          <a:p>
            <a:r>
              <a:rPr lang="en-US" dirty="0" smtClean="0"/>
              <a:t>To be a biography, the story must be entirely true, as much as possible based on evidence.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40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finding truth can be difficult.</a:t>
            </a:r>
          </a:p>
          <a:p>
            <a:r>
              <a:rPr lang="en-US" dirty="0" smtClean="0"/>
              <a:t>If you’re writing a biography of Socrates, you won’t be able to find many primary sources for your account. </a:t>
            </a:r>
          </a:p>
          <a:p>
            <a:r>
              <a:rPr lang="en-US" sz="1800" dirty="0" smtClean="0"/>
              <a:t>We’re also short on photos from that era.</a:t>
            </a:r>
            <a:endParaRPr lang="en-US" sz="1800" dirty="0"/>
          </a:p>
        </p:txBody>
      </p:sp>
      <p:pic>
        <p:nvPicPr>
          <p:cNvPr id="4" name="Picture 3" descr="soc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17" y="3913909"/>
            <a:ext cx="1878477" cy="24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2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for more modern subjects, primary evidence may be incomplete or biased.</a:t>
            </a:r>
          </a:p>
          <a:p>
            <a:r>
              <a:rPr lang="en-US" dirty="0" smtClean="0"/>
              <a:t>Evaluating evidence is one of the challenges of writing biography.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8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Objectivity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biography should be objective. Although we know complete objectivity isn’t possible.</a:t>
            </a:r>
          </a:p>
          <a:p>
            <a:r>
              <a:rPr lang="en-US" dirty="0" smtClean="0"/>
              <a:t>Our biases color our approach—and some of those biases we don’t even recognize in ourselves.</a:t>
            </a:r>
          </a:p>
          <a:p>
            <a:r>
              <a:rPr lang="en-US" dirty="0" smtClean="0"/>
              <a:t>Biases are shaped by our culture and the time in which we live.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1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may choose evidence based on what we want the person to be.</a:t>
            </a:r>
          </a:p>
          <a:p>
            <a:r>
              <a:rPr lang="en-US" dirty="0" smtClean="0"/>
              <a:t>We may choose based on whether we like the person.</a:t>
            </a:r>
          </a:p>
          <a:p>
            <a:r>
              <a:rPr lang="en-US" dirty="0" smtClean="0"/>
              <a:t>Sometimes we don’t have very much evidence to go on, making objectivity even more difficult.</a:t>
            </a:r>
          </a:p>
          <a:p>
            <a:r>
              <a:rPr lang="en-US" dirty="0" smtClean="0"/>
              <a:t>Sometimes the evidence is hidden or destroyed.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7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we can do is begin with: </a:t>
            </a:r>
          </a:p>
          <a:p>
            <a:r>
              <a:rPr lang="en-US" dirty="0" smtClean="0"/>
              <a:t>“A belief that a reasonable degree of objectivity is achievable, that a properly designed and controlled narrative element belongs in history and can communicate truth as far as it is known.”</a:t>
            </a:r>
          </a:p>
          <a:p>
            <a:pPr marL="0" indent="0" algn="r">
              <a:buNone/>
            </a:pPr>
            <a:r>
              <a:rPr lang="en-US" sz="1400" dirty="0"/>
              <a:t>—</a:t>
            </a:r>
            <a:r>
              <a:rPr lang="en-US" sz="1400" dirty="0" smtClean="0"/>
              <a:t>James </a:t>
            </a:r>
            <a:r>
              <a:rPr lang="en-US" sz="1400" dirty="0" err="1" smtClean="0"/>
              <a:t>Startt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8722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the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need to personally know the subject to write a good biography? Some say yes.</a:t>
            </a:r>
          </a:p>
          <a:p>
            <a:r>
              <a:rPr lang="en-US" dirty="0" smtClean="0"/>
              <a:t>But obviously that’s not always possible.</a:t>
            </a:r>
          </a:p>
          <a:p>
            <a:r>
              <a:rPr lang="en-US" dirty="0" smtClean="0"/>
              <a:t>It also can introduce bias if you are a relative or friend of the subject.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5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Frank and revealing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writers say a biography must be completely honest, the so-called “warts and all” approach.</a:t>
            </a:r>
          </a:p>
          <a:p>
            <a:r>
              <a:rPr lang="en-US" dirty="0" smtClean="0"/>
              <a:t>This was not common in times past, when virtue in public life was what was significant, not private behavior.</a:t>
            </a:r>
          </a:p>
        </p:txBody>
      </p:sp>
    </p:spTree>
    <p:extLst>
      <p:ext uri="{BB962C8B-B14F-4D97-AF65-F5344CB8AC3E}">
        <p14:creationId xmlns:p14="http://schemas.microsoft.com/office/powerpoint/2010/main" val="134847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Biography is a popular way to write history.</a:t>
            </a:r>
          </a:p>
          <a:p>
            <a:r>
              <a:rPr lang="en-US" dirty="0" smtClean="0"/>
              <a:t>We try to tell a larger story though a sort of case study of one individual.</a:t>
            </a:r>
          </a:p>
          <a:p>
            <a:r>
              <a:rPr lang="en-US" dirty="0" smtClean="0"/>
              <a:t>We are interested in biographies of celebrities or famous people from history.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3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Today what we might call the “obituary” approach is not popular. People obviously crave to know the personal lives of celebrities. </a:t>
            </a:r>
            <a:endParaRPr lang="en-US" dirty="0" smtClean="0"/>
          </a:p>
          <a:p>
            <a:r>
              <a:rPr lang="en-US" dirty="0" smtClean="0"/>
              <a:t>People today seem less interested in maintaining privacy.</a:t>
            </a:r>
          </a:p>
          <a:p>
            <a:r>
              <a:rPr lang="en-US" dirty="0" smtClean="0"/>
              <a:t>People seem to have less respect for the distinguished and esteemed among us.</a:t>
            </a:r>
          </a:p>
          <a:p>
            <a:r>
              <a:rPr lang="en-US" dirty="0"/>
              <a:t>Biographers of integrity do try to maintain a measure of dignity, however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7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The whole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principle of modern biography is to emphasize not only the famous or significant parts of a life, but the whole life.</a:t>
            </a:r>
          </a:p>
          <a:p>
            <a:r>
              <a:rPr lang="en-US" dirty="0" smtClean="0"/>
              <a:t>This would include childhood and presumed immaturity and, if the person is old, retirement and possible senescence.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97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Childhood and quirks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acknowledge that someone’s childhood experience may strongly color his or her adult choices.</a:t>
            </a:r>
          </a:p>
          <a:p>
            <a:r>
              <a:rPr lang="en-US" dirty="0" smtClean="0"/>
              <a:t>So biographers will try to uncover a subject’s relationship with parents and siblings, their spouses and children, their hopes and fears, their quirks and sexual habits, their dreams and fancies, their habits with money and battles with illness.</a:t>
            </a:r>
          </a:p>
        </p:txBody>
      </p:sp>
    </p:spTree>
    <p:extLst>
      <p:ext uri="{BB962C8B-B14F-4D97-AF65-F5344CB8AC3E}">
        <p14:creationId xmlns:p14="http://schemas.microsoft.com/office/powerpoint/2010/main" val="2071438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believe that a biography should try to uncover a whole life, should we always begin at the chronological beginning, such as “X was born…”?</a:t>
            </a:r>
          </a:p>
          <a:p>
            <a:r>
              <a:rPr lang="en-US" dirty="0" smtClean="0"/>
              <a:t>Many biographies actually don’t.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9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Instead, we can begin with the end, and work back. Sometimes a way a subject died or circumstances of the last years can represent a life.</a:t>
            </a:r>
          </a:p>
          <a:p>
            <a:r>
              <a:rPr lang="en-US" dirty="0" smtClean="0"/>
              <a:t>Alternatively, we can set up a biography based on themes, such as a painter’s stylistic periods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Here’s a </a:t>
            </a:r>
            <a:r>
              <a:rPr lang="en-US" dirty="0" smtClean="0">
                <a:hlinkClick r:id="rId2"/>
              </a:rPr>
              <a:t>famous “biography”</a:t>
            </a:r>
            <a:r>
              <a:rPr lang="en-US" dirty="0" smtClean="0"/>
              <a:t> that began with the </a:t>
            </a:r>
            <a:r>
              <a:rPr lang="en-US" dirty="0"/>
              <a:t>end. 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=LZOzk7T93wE</a:t>
            </a:r>
            <a:endParaRPr lang="en-US" sz="1400" dirty="0"/>
          </a:p>
        </p:txBody>
      </p:sp>
      <p:pic>
        <p:nvPicPr>
          <p:cNvPr id="4" name="Picture 3" descr="citizenk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4998027"/>
            <a:ext cx="3023755" cy="15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93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Sources must be included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biographers carefully cite their sources.</a:t>
            </a:r>
          </a:p>
          <a:p>
            <a:r>
              <a:rPr lang="en-US" dirty="0" smtClean="0"/>
              <a:t>Typically this was done by footnoting.</a:t>
            </a:r>
          </a:p>
          <a:p>
            <a:r>
              <a:rPr lang="en-US" dirty="0" smtClean="0"/>
              <a:t>Today many publishers know readers do not like footnotes. Other ways to cite sources include endnotes, a source list, or a Web site with sources.</a:t>
            </a:r>
          </a:p>
          <a:p>
            <a:r>
              <a:rPr lang="en-US" dirty="0" smtClean="0"/>
              <a:t>Few historical biographies will forego source references, however, as it establishes the accuracy and credibility of the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64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Biographers sometimes face the same problem as journalists—sources who don’t want to be cited.</a:t>
            </a:r>
          </a:p>
          <a:p>
            <a:r>
              <a:rPr lang="en-US" dirty="0" smtClean="0"/>
              <a:t>Anonymous sources must sometimes be used, but they do weaken the credibility of the biography, as readers know sources may be exaggerated—or completely made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76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of 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historians are critical of biography.</a:t>
            </a:r>
          </a:p>
          <a:p>
            <a:r>
              <a:rPr lang="en-US" dirty="0" smtClean="0"/>
              <a:t>They say it does not help people to understand the significance of events and trends.</a:t>
            </a:r>
          </a:p>
          <a:p>
            <a:r>
              <a:rPr lang="en-US" dirty="0" smtClean="0"/>
              <a:t>It is easy to write a biased account, to make things up, or to speculate on scant evidence. Biographies with reconstructed dialogue and scenes give more weight to this criticism.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other hand, as a sort of historical case study, a biography can focus on details as a way to illustrate general culture and society.</a:t>
            </a:r>
          </a:p>
          <a:p>
            <a:r>
              <a:rPr lang="en-US" dirty="0"/>
              <a:t>S</a:t>
            </a:r>
            <a:r>
              <a:rPr lang="en-US" dirty="0" smtClean="0"/>
              <a:t>ome historians question the value of “great man” history—that a few individuals are responsible for historical change.</a:t>
            </a:r>
          </a:p>
          <a:p>
            <a:r>
              <a:rPr lang="en-US" dirty="0" smtClean="0"/>
              <a:t>Still it’s clear that sometimes an individual can affect the course of history. Adams, Pulitzer or Lippmann in media, for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4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biographer tries to offer context by interpreting the age.</a:t>
            </a:r>
          </a:p>
          <a:p>
            <a:r>
              <a:rPr lang="en-US" dirty="0" smtClean="0"/>
              <a:t>None of us live in a vacuum. Our understanding of the world is shaped by our time and culture.</a:t>
            </a:r>
          </a:p>
          <a:p>
            <a:r>
              <a:rPr lang="en-US" dirty="0" smtClean="0"/>
              <a:t>The biographer should reflect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7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even find television channels devoted to biography, or “lifestyles.”</a:t>
            </a:r>
          </a:p>
          <a:p>
            <a:r>
              <a:rPr lang="en-US" dirty="0" smtClean="0"/>
              <a:t>Documentaries are often biographies, such as recent documentaries of Abraham Lincoln or Albert Einstein.</a:t>
            </a:r>
            <a:endParaRPr lang="en-US" dirty="0"/>
          </a:p>
        </p:txBody>
      </p:sp>
      <p:pic>
        <p:nvPicPr>
          <p:cNvPr id="4" name="Picture 3" descr="lincol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09" y="4102100"/>
            <a:ext cx="3153383" cy="23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6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of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 about your own culture and times.</a:t>
            </a:r>
          </a:p>
          <a:p>
            <a:r>
              <a:rPr lang="en-US" dirty="0" smtClean="0"/>
              <a:t>What presumptions do you bring to your own life?</a:t>
            </a:r>
          </a:p>
          <a:p>
            <a:r>
              <a:rPr lang="en-US" dirty="0" smtClean="0"/>
              <a:t>How might they differ from the accepted wisdom of another age?</a:t>
            </a:r>
          </a:p>
          <a:p>
            <a:r>
              <a:rPr lang="en-US" dirty="0" smtClean="0"/>
              <a:t>How do you look at life differently from your parents? From someone centuries ago?</a:t>
            </a:r>
          </a:p>
        </p:txBody>
      </p:sp>
    </p:spTree>
    <p:extLst>
      <p:ext uri="{BB962C8B-B14F-4D97-AF65-F5344CB8AC3E}">
        <p14:creationId xmlns:p14="http://schemas.microsoft.com/office/powerpoint/2010/main" val="4151612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Present-mindedness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Biographers have to be aware of “</a:t>
            </a:r>
            <a:r>
              <a:rPr lang="en-US" dirty="0" smtClean="0"/>
              <a:t>present-mindedness”: the tendency to judge past events based on our attitudes of today.</a:t>
            </a:r>
          </a:p>
          <a:p>
            <a:r>
              <a:rPr lang="en-US" dirty="0" smtClean="0"/>
              <a:t>We often take our unexamined worldview for granted—until someone forces us to re-examine our views. That’s not always easy.</a:t>
            </a:r>
          </a:p>
          <a:p>
            <a:r>
              <a:rPr lang="en-US" dirty="0" smtClean="0"/>
              <a:t>Writing biography, or even autobiography, can give us an opportunity to do that.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8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with the early years.</a:t>
            </a:r>
          </a:p>
          <a:p>
            <a:r>
              <a:rPr lang="en-US" dirty="0" smtClean="0"/>
              <a:t>Note family social and professional background.</a:t>
            </a:r>
          </a:p>
          <a:p>
            <a:r>
              <a:rPr lang="en-US" dirty="0" smtClean="0"/>
              <a:t>Who were the person’s influential mentors?</a:t>
            </a:r>
          </a:p>
          <a:p>
            <a:r>
              <a:rPr lang="en-US" dirty="0" smtClean="0"/>
              <a:t>What else influenced how he/she saw the world?</a:t>
            </a:r>
          </a:p>
        </p:txBody>
      </p:sp>
    </p:spTree>
    <p:extLst>
      <p:ext uri="{BB962C8B-B14F-4D97-AF65-F5344CB8AC3E}">
        <p14:creationId xmlns:p14="http://schemas.microsoft.com/office/powerpoint/2010/main" val="799487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wealth or social position offer advantage to success, or disadvantage?</a:t>
            </a:r>
          </a:p>
          <a:p>
            <a:r>
              <a:rPr lang="en-US" dirty="0"/>
              <a:t>What early mistakes did the subject make? </a:t>
            </a:r>
          </a:p>
          <a:p>
            <a:r>
              <a:rPr lang="en-US" dirty="0" smtClean="0"/>
              <a:t>How did the subject learn from these mistakes?</a:t>
            </a:r>
          </a:p>
          <a:p>
            <a:pPr marL="0" indent="0" algn="r">
              <a:buNone/>
            </a:pPr>
            <a:r>
              <a:rPr lang="en-US" sz="1400" dirty="0"/>
              <a:t>—</a:t>
            </a:r>
            <a:r>
              <a:rPr lang="en-US" sz="1400" dirty="0" smtClean="0"/>
              <a:t>Robert Davies, author of </a:t>
            </a:r>
            <a:r>
              <a:rPr lang="en-US" sz="1400" i="1" dirty="0" smtClean="0"/>
              <a:t>Baldwin of the Times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084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these ideas, list some standard questions you would ask the subject of a </a:t>
            </a:r>
            <a:r>
              <a:rPr lang="en-US" smtClean="0"/>
              <a:t>historical biography.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7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people’s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like to learn about other people’s lives, either in articles, books or biopics. That’s biography.</a:t>
            </a:r>
          </a:p>
          <a:p>
            <a:r>
              <a:rPr lang="en-US" dirty="0" smtClean="0"/>
              <a:t>Autobiography, of course, is writing one’s own life.</a:t>
            </a:r>
          </a:p>
          <a:p>
            <a:r>
              <a:rPr lang="en-US" dirty="0" smtClean="0"/>
              <a:t>How do we go about writing a biography?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2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approach to biographical writing has been a topic of debate for centuries.</a:t>
            </a:r>
          </a:p>
          <a:p>
            <a:r>
              <a:rPr lang="en-US" dirty="0" smtClean="0"/>
              <a:t>The style goes back thousands of years. Plutarch’s </a:t>
            </a:r>
            <a:r>
              <a:rPr lang="en-US" i="1" dirty="0" smtClean="0"/>
              <a:t>Lives</a:t>
            </a:r>
            <a:r>
              <a:rPr lang="en-US" dirty="0" smtClean="0"/>
              <a:t> was actually a series of biographies.</a:t>
            </a:r>
            <a:endParaRPr lang="en-US" dirty="0"/>
          </a:p>
        </p:txBody>
      </p:sp>
      <p:pic>
        <p:nvPicPr>
          <p:cNvPr id="4" name="Picture 3" descr="plutarchsli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4087091"/>
            <a:ext cx="3105726" cy="24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6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“Lives”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Biographies, or “lives,” as they used to be called, was popular as a way to write about saints in the Middle Ages.</a:t>
            </a:r>
          </a:p>
          <a:p>
            <a:r>
              <a:rPr lang="en-US" dirty="0" smtClean="0"/>
              <a:t>These were called hagiographies. </a:t>
            </a:r>
          </a:p>
          <a:p>
            <a:r>
              <a:rPr lang="en-US" dirty="0" smtClean="0"/>
              <a:t>They were designed to offer instruction on virtue, of how to lead a good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Hagiographies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hagiographies [“hag” or “haj,” both pronunciations are used] are not so popular.</a:t>
            </a:r>
          </a:p>
          <a:p>
            <a:r>
              <a:rPr lang="en-US" dirty="0" smtClean="0"/>
              <a:t>The word has evolved to suggest (usually negatively) any adulatory, uncritical account of someone’s life.</a:t>
            </a:r>
          </a:p>
          <a:p>
            <a:r>
              <a:rPr lang="en-US" dirty="0" smtClean="0"/>
              <a:t>Sometimes we read such biographies of celebrities, but they don’t seem to hold much respect among readers.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5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the past and today, biographers have developed accepted approaches to their work.</a:t>
            </a:r>
          </a:p>
          <a:p>
            <a:r>
              <a:rPr lang="en-US" dirty="0" smtClean="0"/>
              <a:t>We can identify five basic principles to writing a historical biography.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0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agree that a biography should be based on truth. It’s not a novel.</a:t>
            </a:r>
          </a:p>
          <a:p>
            <a:r>
              <a:rPr lang="en-US" dirty="0" smtClean="0"/>
              <a:t>We can’t write about, say, Frodo Baggins </a:t>
            </a:r>
            <a:r>
              <a:rPr lang="en-US" i="1" dirty="0" smtClean="0"/>
              <a:t>of Lord of the Rings</a:t>
            </a:r>
            <a:r>
              <a:rPr lang="en-US" dirty="0" smtClean="0"/>
              <a:t>, because he didn’t exist. That’s fantasy.</a:t>
            </a:r>
            <a:endParaRPr lang="en-US" dirty="0"/>
          </a:p>
        </p:txBody>
      </p:sp>
      <p:pic>
        <p:nvPicPr>
          <p:cNvPr id="4" name="Picture 3" descr="fro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92" y="3977409"/>
            <a:ext cx="1650883" cy="23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8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83</TotalTime>
  <Words>1593</Words>
  <Application>Microsoft Macintosh PowerPoint</Application>
  <PresentationFormat>On-screen Show (4:3)</PresentationFormat>
  <Paragraphs>127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Capital</vt:lpstr>
      <vt:lpstr>The historical biography</vt:lpstr>
      <vt:lpstr>Popular history</vt:lpstr>
      <vt:lpstr>Biopics</vt:lpstr>
      <vt:lpstr>Other people’s lives</vt:lpstr>
      <vt:lpstr>Over the centuries</vt:lpstr>
      <vt:lpstr>“Lives”</vt:lpstr>
      <vt:lpstr>Hagiographies</vt:lpstr>
      <vt:lpstr>General approach</vt:lpstr>
      <vt:lpstr>1. Truth</vt:lpstr>
      <vt:lpstr>Finding truth</vt:lpstr>
      <vt:lpstr>What is truth?</vt:lpstr>
      <vt:lpstr>Docudramas</vt:lpstr>
      <vt:lpstr>Finding truth</vt:lpstr>
      <vt:lpstr>Evidence</vt:lpstr>
      <vt:lpstr>2. Objectivity</vt:lpstr>
      <vt:lpstr>Bias</vt:lpstr>
      <vt:lpstr>Bias</vt:lpstr>
      <vt:lpstr>Knowing the subject</vt:lpstr>
      <vt:lpstr>3. Frank and revealing</vt:lpstr>
      <vt:lpstr>Revelations</vt:lpstr>
      <vt:lpstr>4. The whole life</vt:lpstr>
      <vt:lpstr>Childhood and quirks</vt:lpstr>
      <vt:lpstr>Beginning where?</vt:lpstr>
      <vt:lpstr>Ways to begin</vt:lpstr>
      <vt:lpstr>5. Sources must be included</vt:lpstr>
      <vt:lpstr>Confidential sources</vt:lpstr>
      <vt:lpstr>Weakness of biography</vt:lpstr>
      <vt:lpstr>Value of biography</vt:lpstr>
      <vt:lpstr>Finding context</vt:lpstr>
      <vt:lpstr>Spirit of the time</vt:lpstr>
      <vt:lpstr>Present-mindedness</vt:lpstr>
      <vt:lpstr>Tips for biography</vt:lpstr>
      <vt:lpstr>Tips for biography</vt:lpstr>
      <vt:lpstr>Standard questions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historical biography</dc:title>
  <dc:creator>Ross Collins</dc:creator>
  <cp:lastModifiedBy>Ross Collins</cp:lastModifiedBy>
  <cp:revision>21</cp:revision>
  <dcterms:created xsi:type="dcterms:W3CDTF">2014-08-28T19:43:09Z</dcterms:created>
  <dcterms:modified xsi:type="dcterms:W3CDTF">2014-08-29T20:40:24Z</dcterms:modified>
</cp:coreProperties>
</file>