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9" r:id="rId15"/>
    <p:sldId id="269" r:id="rId16"/>
    <p:sldId id="270" r:id="rId17"/>
    <p:sldId id="271" r:id="rId18"/>
    <p:sldId id="272" r:id="rId19"/>
    <p:sldId id="273" r:id="rId20"/>
    <p:sldId id="290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9" d="100"/>
          <a:sy n="109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B8717BD-2AEA-4C77-9EFD-20CB8F068B45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BD-2AEA-4C77-9EFD-20CB8F068B45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7D9-1D80-48BD-A7F4-8C91FCEA7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BD-2AEA-4C77-9EFD-20CB8F068B45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7D9-1D80-48BD-A7F4-8C91FCEA7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BD-2AEA-4C77-9EFD-20CB8F068B45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7D9-1D80-48BD-A7F4-8C91FCEA7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B8717BD-2AEA-4C77-9EFD-20CB8F068B45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B8717BD-2AEA-4C77-9EFD-20CB8F068B45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7D9-1D80-48BD-A7F4-8C91FCEA7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BD-2AEA-4C77-9EFD-20CB8F068B45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7D9-1D80-48BD-A7F4-8C91FCEA7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8717BD-2AEA-4C77-9EFD-20CB8F068B45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7D9-1D80-48BD-A7F4-8C91FCEA7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8717BD-2AEA-4C77-9EFD-20CB8F068B45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7D9-1D80-48BD-A7F4-8C91FCEA7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B8717BD-2AEA-4C77-9EFD-20CB8F068B45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7D9-1D80-48BD-A7F4-8C91FCEA7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BD-2AEA-4C77-9EFD-20CB8F068B45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7D9-1D80-48BD-A7F4-8C91FCEA7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BD-2AEA-4C77-9EFD-20CB8F068B45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7D9-1D80-48BD-A7F4-8C91FCEA7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BD-2AEA-4C77-9EFD-20CB8F068B45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7D9-1D80-48BD-A7F4-8C91FCEA7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BD-2AEA-4C77-9EFD-20CB8F068B45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7D9-1D80-48BD-A7F4-8C91FCEA7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B8717BD-2AEA-4C77-9EFD-20CB8F068B45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B8717BD-2AEA-4C77-9EFD-20CB8F068B45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9899A7D9-1D80-48BD-A7F4-8C91FCEA7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BD-2AEA-4C77-9EFD-20CB8F068B45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7D9-1D80-48BD-A7F4-8C91FCEA7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BD-2AEA-4C77-9EFD-20CB8F068B45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7D9-1D80-48BD-A7F4-8C91FCEA7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BD-2AEA-4C77-9EFD-20CB8F068B45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9899A7D9-1D80-48BD-A7F4-8C91FCEA7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17BD-2AEA-4C77-9EFD-20CB8F068B45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7D9-1D80-48BD-A7F4-8C91FCEA7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B8717BD-2AEA-4C77-9EFD-20CB8F068B45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899A7D9-1D80-48BD-A7F4-8C91FCEA72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search?q=pears+soap+ads&amp;hl=en&amp;client=opera&amp;hs=n7P&amp;sa=X&amp;rls=en&amp;channel=suggest&amp;prmd=imvns&amp;tbm=isch&amp;tbo=u&amp;source=univ&amp;ei=rFKJUMn1K6LpygHUj4CgDA&amp;ved=0CBwQsAQ&amp;biw=1450&amp;bih=852" TargetMode="Externa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fIN8MmMloZE&amp;NR=1" TargetMode="Externa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k5Bqn6VlF0" TargetMode="Externa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cmzDLzqQ-A0" TargetMode="External"/><Relationship Id="rId3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bbJmsRYrn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Its growth and development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 medicine makers nevertheless performed a key role in the growth of professional advertising copywriters and agencies.</a:t>
            </a:r>
            <a:endParaRPr lang="en-US" dirty="0"/>
          </a:p>
        </p:txBody>
      </p:sp>
      <p:pic>
        <p:nvPicPr>
          <p:cNvPr id="4" name="Picture 3" descr="adpatentmedicin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971800"/>
            <a:ext cx="2476500" cy="3429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4378326" cy="4144963"/>
          </a:xfrm>
        </p:spPr>
        <p:txBody>
          <a:bodyPr/>
          <a:lstStyle/>
          <a:p>
            <a:r>
              <a:rPr lang="en-US" dirty="0" smtClean="0"/>
              <a:t>Ad copyrighting before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 normally was a job for free-lancers.</a:t>
            </a:r>
          </a:p>
          <a:p>
            <a:r>
              <a:rPr lang="en-US" dirty="0" smtClean="0"/>
              <a:t>Ads tended to be wordy, dull, often inaccurate.</a:t>
            </a:r>
          </a:p>
          <a:p>
            <a:r>
              <a:rPr lang="en-US" dirty="0" smtClean="0"/>
              <a:t>Claims were wildly exaggerated.</a:t>
            </a:r>
            <a:endParaRPr lang="en-US" dirty="0"/>
          </a:p>
        </p:txBody>
      </p:sp>
      <p:pic>
        <p:nvPicPr>
          <p:cNvPr id="4" name="Picture 3" descr="adbustincreas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81200"/>
            <a:ext cx="4015221" cy="45259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Advertising agencies developed in the late 1800s as a go-between for advertisers and media. </a:t>
            </a:r>
          </a:p>
          <a:p>
            <a:r>
              <a:rPr lang="en-US" dirty="0" smtClean="0"/>
              <a:t>By 1900 agencies also employed writers, and actually began preparing ads for the advertisers.</a:t>
            </a:r>
          </a:p>
          <a:p>
            <a:r>
              <a:rPr lang="en-US" dirty="0" smtClean="0"/>
              <a:t>Agencies began to emphasize the idea of creating a simple slogan or theme to sell a product.</a:t>
            </a:r>
          </a:p>
          <a:p>
            <a:r>
              <a:rPr lang="en-US" dirty="0" smtClean="0"/>
              <a:t>Good copywriters could become wealthy.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5397" y="1981200"/>
            <a:ext cx="4829390" cy="4144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most famous, and successful, slogan ad of the era was for Pear’s Soap. It read:</a:t>
            </a:r>
          </a:p>
          <a:p>
            <a:r>
              <a:rPr lang="en-US" dirty="0" smtClean="0"/>
              <a:t>“Good Morning! Have you used your Pear’s Soap today?” </a:t>
            </a:r>
          </a:p>
          <a:p>
            <a:r>
              <a:rPr lang="en-US" sz="1600" dirty="0" smtClean="0"/>
              <a:t>It became so well known that people became afraid to say “Good Morning.”</a:t>
            </a:r>
          </a:p>
        </p:txBody>
      </p:sp>
      <p:pic>
        <p:nvPicPr>
          <p:cNvPr id="4" name="Picture 3" descr="adpearsso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3225397" cy="513015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Pear’s Soap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Pear’s Soap featured some of the </a:t>
            </a:r>
            <a:r>
              <a:rPr lang="en-US" dirty="0">
                <a:hlinkClick r:id="rId2"/>
              </a:rPr>
              <a:t>greatest early art</a:t>
            </a:r>
            <a:r>
              <a:rPr lang="en-US" dirty="0"/>
              <a:t> advertising in the mass media.</a:t>
            </a:r>
          </a:p>
        </p:txBody>
      </p:sp>
      <p:pic>
        <p:nvPicPr>
          <p:cNvPr id="4" name="Picture 3" descr="pearssoapa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18" y="2743199"/>
            <a:ext cx="7337782" cy="388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4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50" y="1981200"/>
            <a:ext cx="5288037" cy="4144963"/>
          </a:xfrm>
        </p:spPr>
        <p:txBody>
          <a:bodyPr/>
          <a:lstStyle/>
          <a:p>
            <a:r>
              <a:rPr lang="en-US" dirty="0" smtClean="0"/>
              <a:t>Pear’s was one of the earliest brand-name advertisers. It promoted a concept then new to Europe and America: daily bathing!</a:t>
            </a:r>
          </a:p>
          <a:p>
            <a:r>
              <a:rPr lang="en-US" dirty="0" smtClean="0"/>
              <a:t>Other hygiene products promoted enormously after the last century’s turn included shampoo, mouthwash, deodorant and toothpaste.</a:t>
            </a:r>
            <a:endParaRPr lang="en-US" dirty="0"/>
          </a:p>
        </p:txBody>
      </p:sp>
      <p:pic>
        <p:nvPicPr>
          <p:cNvPr id="4" name="Picture 3" descr="adcolgate19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2614350" cy="4267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5673726" cy="4144963"/>
          </a:xfrm>
        </p:spPr>
        <p:txBody>
          <a:bodyPr/>
          <a:lstStyle/>
          <a:p>
            <a:r>
              <a:rPr lang="en-US" dirty="0" smtClean="0"/>
              <a:t>In fact, many historians consider the twentieth century growth in personal hygiene to be a response to the tremendous amount of advertising for these products in the early part of the century.</a:t>
            </a:r>
          </a:p>
          <a:p>
            <a:r>
              <a:rPr lang="en-US" dirty="0" smtClean="0"/>
              <a:t>Pear’s soap led to great growth in demand for indoor plumbing and indoor bathtubs.</a:t>
            </a:r>
            <a:endParaRPr lang="en-US" dirty="0"/>
          </a:p>
        </p:txBody>
      </p:sp>
      <p:pic>
        <p:nvPicPr>
          <p:cNvPr id="4" name="Picture 3" descr="adthomascrapp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981200"/>
            <a:ext cx="2926629" cy="390486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Other products seeing enormous early advertising included </a:t>
            </a:r>
          </a:p>
          <a:p>
            <a:r>
              <a:rPr lang="en-US" dirty="0" smtClean="0"/>
              <a:t>Cars and tires;</a:t>
            </a:r>
          </a:p>
          <a:p>
            <a:r>
              <a:rPr lang="en-US" dirty="0" smtClean="0"/>
              <a:t>Kodak cameras;</a:t>
            </a:r>
          </a:p>
          <a:p>
            <a:r>
              <a:rPr lang="en-US" dirty="0" smtClean="0"/>
              <a:t>Cigarettes.</a:t>
            </a:r>
          </a:p>
          <a:p>
            <a:pPr>
              <a:buNone/>
            </a:pPr>
            <a:r>
              <a:rPr lang="en-US" dirty="0" smtClean="0"/>
              <a:t>Slogans of 1907 included</a:t>
            </a:r>
          </a:p>
          <a:p>
            <a:r>
              <a:rPr lang="en-US" dirty="0" smtClean="0"/>
              <a:t>“Time to Re-Tire.” (Firestone Tires).</a:t>
            </a:r>
          </a:p>
          <a:p>
            <a:r>
              <a:rPr lang="en-US" dirty="0" smtClean="0"/>
              <a:t>“Watch the Fords Go By.” (Fort Motor).</a:t>
            </a:r>
          </a:p>
        </p:txBody>
      </p:sp>
    </p:spTree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Advertising has been given credit for building cigarettes into an </a:t>
            </a:r>
            <a:r>
              <a:rPr lang="en-US" dirty="0" smtClean="0">
                <a:hlinkClick r:id="rId2"/>
              </a:rPr>
              <a:t>integral part of American culture </a:t>
            </a:r>
            <a:r>
              <a:rPr lang="en-US" dirty="0" smtClean="0"/>
              <a:t>during the twentieth century. </a:t>
            </a:r>
            <a:r>
              <a:rPr lang="en-US" sz="1400" dirty="0" smtClean="0"/>
              <a:t>[http://</a:t>
            </a:r>
            <a:r>
              <a:rPr lang="en-US" sz="1400" dirty="0" err="1" smtClean="0"/>
              <a:t>www.youtube.com/watch?v</a:t>
            </a:r>
            <a:r>
              <a:rPr lang="en-US" sz="1400" dirty="0" smtClean="0"/>
              <a:t>=fIN8MmMloZE&amp;NR=1]</a:t>
            </a:r>
          </a:p>
        </p:txBody>
      </p:sp>
      <p:pic>
        <p:nvPicPr>
          <p:cNvPr id="5" name="Picture 4" descr="adcamelci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276600"/>
            <a:ext cx="5051171" cy="32125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fact, what may be the </a:t>
            </a:r>
            <a:r>
              <a:rPr lang="en-US" dirty="0" smtClean="0">
                <a:hlinkClick r:id="rId2"/>
              </a:rPr>
              <a:t>first motion picture ad </a:t>
            </a:r>
            <a:r>
              <a:rPr lang="en-US" dirty="0" smtClean="0"/>
              <a:t>from </a:t>
            </a:r>
            <a:r>
              <a:rPr lang="en-US" dirty="0" smtClean="0"/>
              <a:t>1897, promotes a brand of cigarettes.</a:t>
            </a:r>
            <a:r>
              <a:rPr lang="en-US" sz="1400" dirty="0" smtClean="0"/>
              <a:t> </a:t>
            </a:r>
            <a:endParaRPr lang="en-US" dirty="0"/>
          </a:p>
        </p:txBody>
      </p:sp>
      <p:pic>
        <p:nvPicPr>
          <p:cNvPr id="5" name="Picture 4" descr="adcigarett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048000"/>
            <a:ext cx="4015369" cy="259079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advertising proposed a solution to new demands of the industrial age of the 1800s.</a:t>
            </a:r>
          </a:p>
          <a:p>
            <a:r>
              <a:rPr lang="en-US" dirty="0" smtClean="0"/>
              <a:t>Advertising had existed before, of course, small and modest.</a:t>
            </a:r>
          </a:p>
          <a:p>
            <a:r>
              <a:rPr lang="en-US" dirty="0" smtClean="0"/>
              <a:t>But the needs of industry demanded more, large ads, widespread marketing.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Anti-smoking 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it became clear in the 1960s that cigarettes were not for nothing nicknamed “coffin nails,” anti-smoking groups realized they </a:t>
            </a:r>
            <a:r>
              <a:rPr lang="en-US" dirty="0">
                <a:hlinkClick r:id="rId2"/>
              </a:rPr>
              <a:t>needed to use advertising </a:t>
            </a:r>
            <a:r>
              <a:rPr lang="en-US" dirty="0"/>
              <a:t>to counter the mighty cigarette manufacturers. Here’s a famous ad from 1967. </a:t>
            </a:r>
            <a:r>
              <a:rPr lang="en-US" sz="1400" dirty="0"/>
              <a:t>http://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=cmzDLzqQ-A0</a:t>
            </a:r>
          </a:p>
        </p:txBody>
      </p:sp>
      <p:pic>
        <p:nvPicPr>
          <p:cNvPr id="4" name="Picture 3" descr="antismokingad196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1400"/>
            <a:ext cx="415801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8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early ad copywriters were newspaper reporters </a:t>
            </a:r>
            <a:r>
              <a:rPr lang="en-US" dirty="0" smtClean="0"/>
              <a:t>out to </a:t>
            </a:r>
            <a:r>
              <a:rPr lang="en-US" dirty="0" smtClean="0"/>
              <a:t>make some extra cash. </a:t>
            </a:r>
          </a:p>
          <a:p>
            <a:r>
              <a:rPr lang="en-US" dirty="0" smtClean="0"/>
              <a:t>“Ad-</a:t>
            </a:r>
            <a:r>
              <a:rPr lang="en-US" dirty="0" err="1" smtClean="0"/>
              <a:t>smithing</a:t>
            </a:r>
            <a:r>
              <a:rPr lang="en-US" dirty="0" smtClean="0"/>
              <a:t>,” as it was then called, attracted the likes of Henry J. Raymond, founder of the </a:t>
            </a:r>
            <a:r>
              <a:rPr lang="en-US" i="1" dirty="0" smtClean="0"/>
              <a:t>New York Times</a:t>
            </a:r>
            <a:r>
              <a:rPr lang="en-US" dirty="0" smtClean="0"/>
              <a:t>, and P.T. Barnum. They both wrote patent medicine copy.</a:t>
            </a:r>
          </a:p>
          <a:p>
            <a:r>
              <a:rPr lang="en-US" dirty="0" smtClean="0"/>
              <a:t>By the 1890s ad-</a:t>
            </a:r>
            <a:r>
              <a:rPr lang="en-US" dirty="0" err="1" smtClean="0"/>
              <a:t>smithing</a:t>
            </a:r>
            <a:r>
              <a:rPr lang="en-US" dirty="0" smtClean="0"/>
              <a:t> became a huge industry in New York.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E. Powers was one of the most influential early ad copy-writers.</a:t>
            </a:r>
          </a:p>
          <a:p>
            <a:r>
              <a:rPr lang="en-US" dirty="0" smtClean="0"/>
              <a:t>Powers wrote ad copy for the John Wanamaker Department store in Philadelphia, one of the most influential of early department stores.</a:t>
            </a:r>
          </a:p>
          <a:p>
            <a:r>
              <a:rPr lang="en-US" dirty="0" smtClean="0"/>
              <a:t>Powers said people needed a reason to buy a product. His ad copy is called “reason-why” copy.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21672" y="1981200"/>
            <a:ext cx="3133115" cy="4144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Powers Style promoted a pithy argument on why you need a product. Powers became one of the original “Mad </a:t>
            </a:r>
            <a:r>
              <a:rPr lang="en-US" dirty="0" smtClean="0"/>
              <a:t>Men.”</a:t>
            </a:r>
            <a:endParaRPr lang="en-US" dirty="0" smtClean="0"/>
          </a:p>
          <a:p>
            <a:r>
              <a:rPr lang="en-US" dirty="0" smtClean="0"/>
              <a:t>Today it’s not so common, because many advertising copywriters have moved to the idea of creating an image rather than arguing a point.</a:t>
            </a:r>
            <a:endParaRPr lang="en-US" dirty="0"/>
          </a:p>
        </p:txBody>
      </p:sp>
      <p:pic>
        <p:nvPicPr>
          <p:cNvPr id="6" name="Picture 5" descr="wanamakersdeptsto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02216"/>
            <a:ext cx="4769272" cy="36889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competing early advertising writer, Nathaniel Fowler, emphasized long, detailed arguments.</a:t>
            </a:r>
          </a:p>
          <a:p>
            <a:r>
              <a:rPr lang="en-US" dirty="0" smtClean="0"/>
              <a:t>He advocated finding one idea, a major theme, and then emphasizing it over and over, called the “Fowler Idea.”</a:t>
            </a:r>
            <a:endParaRPr lang="en-US" dirty="0"/>
          </a:p>
        </p:txBody>
      </p:sp>
      <p:pic>
        <p:nvPicPr>
          <p:cNvPr id="4" name="Picture 3" descr="adcolumbiabik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619" y="3581400"/>
            <a:ext cx="1904762" cy="285714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507" y="1981200"/>
            <a:ext cx="4113280" cy="4144963"/>
          </a:xfrm>
        </p:spPr>
        <p:txBody>
          <a:bodyPr/>
          <a:lstStyle/>
          <a:p>
            <a:r>
              <a:rPr lang="en-US" dirty="0" smtClean="0"/>
              <a:t>After World War I people’s understanding of propaganda power and the power of emotion led to a shift in ad technique.</a:t>
            </a:r>
          </a:p>
          <a:p>
            <a:r>
              <a:rPr lang="en-US" dirty="0" smtClean="0"/>
              <a:t>What really sold a product? Appeal to a universal emotion: sex, greed, fear, envy, pride.</a:t>
            </a:r>
          </a:p>
          <a:p>
            <a:r>
              <a:rPr lang="en-US" dirty="0" smtClean="0"/>
              <a:t>Ad copy shifted from “What we do” to “What you are.”</a:t>
            </a:r>
            <a:endParaRPr lang="en-US" dirty="0"/>
          </a:p>
        </p:txBody>
      </p:sp>
      <p:pic>
        <p:nvPicPr>
          <p:cNvPr id="4" name="Picture 3" descr="advertisement1920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5" y="1371600"/>
            <a:ext cx="3844412" cy="518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Ads for intimate hygiene </a:t>
            </a:r>
            <a:r>
              <a:rPr lang="en-US" dirty="0" smtClean="0"/>
              <a:t>products after </a:t>
            </a:r>
            <a:r>
              <a:rPr lang="en-US" dirty="0" smtClean="0"/>
              <a:t>World War I became heavily based on fear, fear of rejection in society.</a:t>
            </a:r>
          </a:p>
          <a:p>
            <a:r>
              <a:rPr lang="en-US" dirty="0" smtClean="0"/>
              <a:t>In a 1923 advertisers’ meeting in Atlantic City, the common aphorism was “appeal to reason in your advertising, and you appeal to about 40 percent of the human race.”</a:t>
            </a:r>
          </a:p>
          <a:p>
            <a:r>
              <a:rPr lang="en-US" dirty="0" smtClean="0"/>
              <a:t>Still, the worst of misleading patent medicine advertising had been tamed. FDA controlled their claims.</a:t>
            </a:r>
          </a:p>
          <a:p>
            <a:r>
              <a:rPr lang="en-US" dirty="0" smtClean="0"/>
              <a:t>Health care products remained heavily advertised, as they still are today.</a:t>
            </a:r>
          </a:p>
        </p:txBody>
      </p:sp>
    </p:spTree>
  </p:cSld>
  <p:clrMapOvr>
    <a:masterClrMapping/>
  </p:clrMapOvr>
  <p:transition xmlns:p14="http://schemas.microsoft.com/office/powerpoint/2010/main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Advertising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1920s ad copywriting became more chatty and </a:t>
            </a:r>
            <a:r>
              <a:rPr lang="en-US" dirty="0" smtClean="0"/>
              <a:t>anecdotal: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“His heart quickened at the soft fragrance of her cheeks. But her shoes hid a sorry case of athlete’s foot.”</a:t>
            </a:r>
          </a:p>
          <a:p>
            <a:r>
              <a:rPr lang="en-US" dirty="0" smtClean="0"/>
              <a:t>Listerine mouthwash invented a new word, “halitosis</a:t>
            </a:r>
            <a:r>
              <a:rPr lang="en-US" dirty="0" smtClean="0"/>
              <a:t>.” </a:t>
            </a:r>
            <a:r>
              <a:rPr lang="en-US" dirty="0" smtClean="0"/>
              <a:t>Slogan: “Even your friends won’t tell you.” Lost love, lost jobs, all due to halitosis.</a:t>
            </a:r>
          </a:p>
          <a:p>
            <a:r>
              <a:rPr lang="en-US" dirty="0" smtClean="0"/>
              <a:t>Picture of medical operation. Headline: “And the trouble began with harsh toilet tissue.”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5140326" cy="4144963"/>
          </a:xfrm>
        </p:spPr>
        <p:txBody>
          <a:bodyPr/>
          <a:lstStyle/>
          <a:p>
            <a:r>
              <a:rPr lang="en-US" dirty="0" smtClean="0"/>
              <a:t>One of history’s most successful campaigns ran from the 1920s to the 1950s with the slogan written by John </a:t>
            </a:r>
            <a:r>
              <a:rPr lang="en-US" dirty="0" err="1" smtClean="0"/>
              <a:t>Caples</a:t>
            </a:r>
            <a:r>
              <a:rPr lang="en-US" dirty="0" smtClean="0"/>
              <a:t> for the U.S. School of Music in 1925: “They laughed when I sat down at the piano….”</a:t>
            </a:r>
            <a:endParaRPr lang="en-US" dirty="0"/>
          </a:p>
        </p:txBody>
      </p:sp>
      <p:pic>
        <p:nvPicPr>
          <p:cNvPr id="4" name="Picture 3" descr="adpia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133600"/>
            <a:ext cx="3333976" cy="4572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007" y="1874837"/>
            <a:ext cx="4439780" cy="4297363"/>
          </a:xfrm>
        </p:spPr>
        <p:txBody>
          <a:bodyPr/>
          <a:lstStyle/>
          <a:p>
            <a:r>
              <a:rPr lang="en-US" dirty="0" smtClean="0"/>
              <a:t>Shampoo also was made popular by advertisers beginning in the 1920s. Before this, people just used it for dandruff.</a:t>
            </a:r>
          </a:p>
          <a:p>
            <a:r>
              <a:rPr lang="en-US" dirty="0"/>
              <a:t>Soap was soap—before advertising.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dshampo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3234007" cy="4648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industry could turn out many products quickly, most sellers found no need for it.</a:t>
            </a:r>
          </a:p>
          <a:p>
            <a:r>
              <a:rPr lang="en-US" dirty="0" smtClean="0"/>
              <a:t>If you can only produce one hand-sewn pair of shoes a week, and have a demand for 10, why advertise? You don’t need more business.</a:t>
            </a:r>
          </a:p>
          <a:p>
            <a:r>
              <a:rPr lang="en-US" dirty="0" smtClean="0"/>
              <a:t>But if you now can manufacture a hundred by just throwing a switch, what are you going to do with all those extra? Answer: try to find more customers.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World War II, Ted Bates promoted a new ad concept: the USP, or Unique Selling Proposition.</a:t>
            </a:r>
          </a:p>
          <a:p>
            <a:r>
              <a:rPr lang="en-US" dirty="0" smtClean="0"/>
              <a:t>Bates argued many products were essentially the same. </a:t>
            </a:r>
          </a:p>
          <a:p>
            <a:r>
              <a:rPr lang="en-US" dirty="0" smtClean="0"/>
              <a:t>To sell, you had to come up with something to make your product stand out.</a:t>
            </a:r>
          </a:p>
          <a:p>
            <a:r>
              <a:rPr lang="en-US" dirty="0" smtClean="0"/>
              <a:t>It didn’t matter if everyone did it the same way: you would be the one to advertise it as a USP.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Beer at the time proved to be a problem: it all tasted about the </a:t>
            </a:r>
            <a:r>
              <a:rPr lang="en-US" dirty="0" smtClean="0"/>
              <a:t>same back then.</a:t>
            </a:r>
            <a:endParaRPr lang="en-US" dirty="0" smtClean="0"/>
          </a:p>
          <a:p>
            <a:r>
              <a:rPr lang="en-US" dirty="0" smtClean="0"/>
              <a:t>The USP would emphasize the idea of pure, clear water “from our local source.”  Even if that source was the tap.</a:t>
            </a:r>
            <a:endParaRPr lang="en-US" dirty="0"/>
          </a:p>
        </p:txBody>
      </p:sp>
      <p:pic>
        <p:nvPicPr>
          <p:cNvPr id="4" name="Picture 3" descr="adham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657600"/>
            <a:ext cx="4691397" cy="299410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Advertising has clearly enjoyed great popularity and persuasiveness in American society. </a:t>
            </a:r>
            <a:r>
              <a:rPr lang="en-US" dirty="0" smtClean="0"/>
              <a:t> Some </a:t>
            </a:r>
            <a:r>
              <a:rPr lang="en-US" dirty="0" smtClean="0"/>
              <a:t>have criticized this. They say advertising</a:t>
            </a:r>
          </a:p>
          <a:p>
            <a:r>
              <a:rPr lang="en-US" dirty="0"/>
              <a:t>C</a:t>
            </a:r>
            <a:r>
              <a:rPr lang="en-US" dirty="0" smtClean="0"/>
              <a:t>reates false wants.</a:t>
            </a:r>
          </a:p>
          <a:p>
            <a:r>
              <a:rPr lang="en-US" dirty="0" smtClean="0"/>
              <a:t>Encourages unnecessary consumption people can ill afford.</a:t>
            </a:r>
          </a:p>
          <a:p>
            <a:r>
              <a:rPr lang="en-US" dirty="0"/>
              <a:t>Is w</a:t>
            </a:r>
            <a:r>
              <a:rPr lang="en-US" dirty="0" smtClean="0"/>
              <a:t>asteful, diverts money from more important things.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Defenders counter that ads</a:t>
            </a:r>
          </a:p>
          <a:p>
            <a:r>
              <a:rPr lang="en-US" dirty="0" smtClean="0"/>
              <a:t>Are economically necessary for society.</a:t>
            </a:r>
          </a:p>
          <a:p>
            <a:r>
              <a:rPr lang="en-US" dirty="0" smtClean="0"/>
              <a:t>Help people become informed about products.</a:t>
            </a:r>
          </a:p>
          <a:p>
            <a:r>
              <a:rPr lang="en-US" dirty="0" smtClean="0"/>
              <a:t>Stimulate economy, production, employment.</a:t>
            </a:r>
          </a:p>
          <a:p>
            <a:r>
              <a:rPr lang="en-US" dirty="0" smtClean="0"/>
              <a:t>And... people can ignore them if they don’t like them.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4073526" cy="4144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clearly true that advertising’s central function is to create desires that previously did not exist.</a:t>
            </a:r>
          </a:p>
          <a:p>
            <a:r>
              <a:rPr lang="en-US" dirty="0" smtClean="0"/>
              <a:t>Does this mean that our desires are aroused and shaped by manufacturers, and less by needs of society?</a:t>
            </a:r>
          </a:p>
          <a:p>
            <a:r>
              <a:rPr lang="en-US" dirty="0" smtClean="0"/>
              <a:t>Yet not all advertising is successful. In the 1950s, the Ford Motor Co. introduced its new model: the </a:t>
            </a:r>
            <a:r>
              <a:rPr lang="en-US" dirty="0" err="1" smtClean="0"/>
              <a:t>Edsel</a:t>
            </a:r>
            <a:r>
              <a:rPr lang="en-US" dirty="0" smtClean="0"/>
              <a:t>.</a:t>
            </a:r>
          </a:p>
        </p:txBody>
      </p:sp>
      <p:pic>
        <p:nvPicPr>
          <p:cNvPr id="4" name="Picture 3" descr="adeds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3600"/>
            <a:ext cx="4344344" cy="389854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Edsel</a:t>
            </a:r>
            <a:r>
              <a:rPr lang="en-US" smtClean="0"/>
              <a:t> </a:t>
            </a:r>
            <a:r>
              <a:rPr lang="en-US" smtClean="0"/>
              <a:t>was </a:t>
            </a:r>
            <a:r>
              <a:rPr lang="en-US" dirty="0" smtClean="0"/>
              <a:t>based on marketing studies asking people what they wanted to see in a car.</a:t>
            </a:r>
          </a:p>
          <a:p>
            <a:r>
              <a:rPr lang="en-US" dirty="0" smtClean="0"/>
              <a:t>It ideally matched people’s stated tastes.</a:t>
            </a:r>
          </a:p>
          <a:p>
            <a:r>
              <a:rPr lang="en-US" dirty="0" smtClean="0"/>
              <a:t>Except when the Edsel came out, it didn’t sell. </a:t>
            </a:r>
            <a:r>
              <a:rPr lang="en-US" dirty="0" smtClean="0">
                <a:hlinkClick r:id="rId2"/>
              </a:rPr>
              <a:t>Despite massive advertising, </a:t>
            </a:r>
            <a:r>
              <a:rPr lang="en-US" dirty="0" smtClean="0"/>
              <a:t>people </a:t>
            </a:r>
            <a:r>
              <a:rPr lang="en-US" dirty="0" smtClean="0"/>
              <a:t>just didn’t like despite what they told researchers</a:t>
            </a:r>
            <a:r>
              <a:rPr lang="en-US" sz="1400" dirty="0" smtClean="0"/>
              <a:t>. </a:t>
            </a:r>
            <a:r>
              <a:rPr lang="en-US" dirty="0" smtClean="0"/>
              <a:t>Advertising </a:t>
            </a:r>
            <a:r>
              <a:rPr lang="en-US" dirty="0" smtClean="0"/>
              <a:t>has great persuasive power—but how and when is sometimes hard to predict.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043" y="1828800"/>
            <a:ext cx="5017744" cy="4297363"/>
          </a:xfrm>
        </p:spPr>
        <p:txBody>
          <a:bodyPr/>
          <a:lstStyle/>
          <a:p>
            <a:r>
              <a:rPr lang="en-US" dirty="0" smtClean="0"/>
              <a:t>But how do you sell to people you don’t know in other towns, and to people who don’t know your product?</a:t>
            </a:r>
          </a:p>
          <a:p>
            <a:r>
              <a:rPr lang="en-US" dirty="0" smtClean="0"/>
              <a:t>Advertise, of course!</a:t>
            </a:r>
            <a:endParaRPr lang="en-US" dirty="0"/>
          </a:p>
        </p:txBody>
      </p:sp>
      <p:pic>
        <p:nvPicPr>
          <p:cNvPr id="4" name="Picture 3" descr="adbust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2704353" cy="4572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Modern advertising required several technological innovations. They all became possible by mid-19</a:t>
            </a:r>
            <a:r>
              <a:rPr lang="en-US" baseline="30000" dirty="0" smtClean="0"/>
              <a:t>th</a:t>
            </a:r>
            <a:r>
              <a:rPr lang="en-US" dirty="0" smtClean="0"/>
              <a:t> century:</a:t>
            </a:r>
          </a:p>
          <a:p>
            <a:r>
              <a:rPr lang="en-US" dirty="0" smtClean="0"/>
              <a:t>A way to deliver goods purchased, answered by the railroad.</a:t>
            </a:r>
          </a:p>
          <a:p>
            <a:r>
              <a:rPr lang="en-US" dirty="0" smtClean="0"/>
              <a:t>Assurance people will read the ad, answered by mass education.</a:t>
            </a:r>
          </a:p>
          <a:p>
            <a:r>
              <a:rPr lang="en-US" dirty="0" smtClean="0"/>
              <a:t>A way to reach many thousands, answered by development of mass media.</a:t>
            </a:r>
          </a:p>
          <a:p>
            <a:r>
              <a:rPr lang="en-US" dirty="0" smtClean="0"/>
              <a:t>A way to produce many newspapers, answered by the development of cheap wood-based newsprint, high-speed presses and machine typesetting.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modern display-style advertising, most ads were actually announcements, often similar to classified ads today.</a:t>
            </a:r>
            <a:endParaRPr lang="en-US" dirty="0"/>
          </a:p>
        </p:txBody>
      </p:sp>
      <p:pic>
        <p:nvPicPr>
          <p:cNvPr id="5" name="Picture 4" descr="adsearly19th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743200"/>
            <a:ext cx="3171296" cy="3962400"/>
          </a:xfrm>
          <a:prstGeom prst="rect">
            <a:avLst/>
          </a:prstGeom>
        </p:spPr>
      </p:pic>
      <p:pic>
        <p:nvPicPr>
          <p:cNvPr id="6" name="Picture 5" descr="adfronti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743200"/>
            <a:ext cx="1992461" cy="3848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6283326" cy="4144963"/>
          </a:xfrm>
        </p:spPr>
        <p:txBody>
          <a:bodyPr/>
          <a:lstStyle/>
          <a:p>
            <a:r>
              <a:rPr lang="en-US" dirty="0" smtClean="0"/>
              <a:t>Manufacturers who produced products at an industrial rate realized consumers thought all products were the same: flour was flour, tobacco was tobacco, soap was soap. </a:t>
            </a:r>
          </a:p>
          <a:p>
            <a:r>
              <a:rPr lang="en-US" dirty="0" smtClean="0"/>
              <a:t>As supplies grew, however, people started to recognize the difference between products. </a:t>
            </a:r>
          </a:p>
          <a:p>
            <a:r>
              <a:rPr lang="en-US" dirty="0" smtClean="0"/>
              <a:t>After the Civil War (1861-1865), manufacturers started to develop </a:t>
            </a:r>
            <a:r>
              <a:rPr lang="en-US" b="1" dirty="0" smtClean="0"/>
              <a:t>brands</a:t>
            </a:r>
            <a:r>
              <a:rPr lang="en-US" dirty="0" smtClean="0"/>
              <a:t> to identify their products. Cards and posters supplemented newspapers and magazines.</a:t>
            </a:r>
            <a:endParaRPr lang="en-US" dirty="0"/>
          </a:p>
        </p:txBody>
      </p:sp>
      <p:pic>
        <p:nvPicPr>
          <p:cNvPr id="4" name="Picture 3" descr="adpostcivilwartobac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133600"/>
            <a:ext cx="2212848" cy="411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4733975" cy="4144963"/>
          </a:xfrm>
        </p:spPr>
        <p:txBody>
          <a:bodyPr/>
          <a:lstStyle/>
          <a:p>
            <a:r>
              <a:rPr lang="en-US" dirty="0" smtClean="0"/>
              <a:t>Huge mail-order companies and large department stores grew to attract new consumers.</a:t>
            </a:r>
          </a:p>
          <a:p>
            <a:r>
              <a:rPr lang="en-US" dirty="0" smtClean="0"/>
              <a:t>Mail-order was particularly popular in frontier America—such as Fargo—where few stores were available.</a:t>
            </a:r>
            <a:endParaRPr lang="en-US" dirty="0"/>
          </a:p>
        </p:txBody>
      </p:sp>
      <p:pic>
        <p:nvPicPr>
          <p:cNvPr id="4" name="Picture 3" descr="searscatalo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49" y="1981200"/>
            <a:ext cx="3606898" cy="4724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Particularly significant to advertising history was the growth of patent medicine.</a:t>
            </a:r>
          </a:p>
          <a:p>
            <a:r>
              <a:rPr lang="en-US" dirty="0" smtClean="0"/>
              <a:t>Manufacturers of pills and elixirs realized their brand name was their most valuable asset.</a:t>
            </a:r>
          </a:p>
          <a:p>
            <a:r>
              <a:rPr lang="en-US" dirty="0" smtClean="0"/>
              <a:t>“Patent,” or branded medicine makers began taking out huge advertisements to promote their name.</a:t>
            </a:r>
          </a:p>
          <a:p>
            <a:r>
              <a:rPr lang="en-US" dirty="0" smtClean="0"/>
              <a:t>As we know, the medicine itself was not regulated. Many contained alcohol, cocaine, or worse.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strips dir="rd"/>
  </p:transition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290</TotalTime>
  <Words>1737</Words>
  <Application>Microsoft Macintosh PowerPoint</Application>
  <PresentationFormat>On-screen Show (4:3)</PresentationFormat>
  <Paragraphs>130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Advantage</vt:lpstr>
      <vt:lpstr>Advertising</vt:lpstr>
      <vt:lpstr>Advertising</vt:lpstr>
      <vt:lpstr>Advertising</vt:lpstr>
      <vt:lpstr>Advertising</vt:lpstr>
      <vt:lpstr>Advertising</vt:lpstr>
      <vt:lpstr>Advertising</vt:lpstr>
      <vt:lpstr>Advertising</vt:lpstr>
      <vt:lpstr>Advertising</vt:lpstr>
      <vt:lpstr>Advertising</vt:lpstr>
      <vt:lpstr>Advertising</vt:lpstr>
      <vt:lpstr>Advertising</vt:lpstr>
      <vt:lpstr>Advertising</vt:lpstr>
      <vt:lpstr>Advertising</vt:lpstr>
      <vt:lpstr>Pear’s Soap art</vt:lpstr>
      <vt:lpstr>Advertising</vt:lpstr>
      <vt:lpstr>Advertising</vt:lpstr>
      <vt:lpstr>Advertising</vt:lpstr>
      <vt:lpstr>Advertising</vt:lpstr>
      <vt:lpstr>Advertising</vt:lpstr>
      <vt:lpstr>Anti-smoking ads</vt:lpstr>
      <vt:lpstr>Advertising</vt:lpstr>
      <vt:lpstr>Advertising</vt:lpstr>
      <vt:lpstr>Advertising</vt:lpstr>
      <vt:lpstr>Advertising</vt:lpstr>
      <vt:lpstr>Advertising</vt:lpstr>
      <vt:lpstr>Advertising</vt:lpstr>
      <vt:lpstr>Advertising</vt:lpstr>
      <vt:lpstr>Advertising</vt:lpstr>
      <vt:lpstr>Advertisers</vt:lpstr>
      <vt:lpstr>Advertising</vt:lpstr>
      <vt:lpstr>Advertising</vt:lpstr>
      <vt:lpstr>Advertising</vt:lpstr>
      <vt:lpstr>Advertising</vt:lpstr>
      <vt:lpstr>Advertising</vt:lpstr>
      <vt:lpstr>Advertising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</dc:title>
  <dc:creator>Ross Collins</dc:creator>
  <cp:lastModifiedBy>Ross Collins</cp:lastModifiedBy>
  <cp:revision>41</cp:revision>
  <dcterms:created xsi:type="dcterms:W3CDTF">2010-10-28T18:39:34Z</dcterms:created>
  <dcterms:modified xsi:type="dcterms:W3CDTF">2014-11-13T19:27:07Z</dcterms:modified>
</cp:coreProperties>
</file>