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13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307" r:id="rId34"/>
    <p:sldId id="267" r:id="rId35"/>
    <p:sldId id="268" r:id="rId36"/>
    <p:sldId id="269" r:id="rId37"/>
    <p:sldId id="270" r:id="rId38"/>
    <p:sldId id="286" r:id="rId39"/>
    <p:sldId id="271" r:id="rId40"/>
    <p:sldId id="272" r:id="rId41"/>
    <p:sldId id="273" r:id="rId42"/>
    <p:sldId id="315" r:id="rId43"/>
    <p:sldId id="274" r:id="rId44"/>
    <p:sldId id="275" r:id="rId45"/>
    <p:sldId id="276" r:id="rId46"/>
    <p:sldId id="308" r:id="rId47"/>
    <p:sldId id="309" r:id="rId48"/>
    <p:sldId id="277" r:id="rId49"/>
    <p:sldId id="278" r:id="rId50"/>
    <p:sldId id="279" r:id="rId51"/>
    <p:sldId id="280" r:id="rId52"/>
    <p:sldId id="281" r:id="rId53"/>
    <p:sldId id="310" r:id="rId54"/>
    <p:sldId id="311" r:id="rId55"/>
    <p:sldId id="312" r:id="rId56"/>
    <p:sldId id="282" r:id="rId57"/>
    <p:sldId id="283" r:id="rId58"/>
    <p:sldId id="284" r:id="rId59"/>
    <p:sldId id="285" r:id="rId60"/>
    <p:sldId id="31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252A73-0515-46DE-84F2-32B00A438E3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22244-14D6-457D-8BC9-ABCEB9E8F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over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15032988" TargetMode="Externa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L60GEGjj_Q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lovetypography.com" TargetMode="External"/><Relationship Id="rId3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and usage of type for publication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urier"/>
                <a:cs typeface="Courier"/>
              </a:rPr>
              <a:t>Typography</a:t>
            </a:r>
            <a:endParaRPr lang="en-US" b="1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27248" cy="4572000"/>
          </a:xfrm>
        </p:spPr>
        <p:txBody>
          <a:bodyPr/>
          <a:lstStyle/>
          <a:p>
            <a:r>
              <a:rPr lang="en-US"/>
              <a:t>This was called Carolingian script.</a:t>
            </a:r>
          </a:p>
        </p:txBody>
      </p:sp>
      <p:pic>
        <p:nvPicPr>
          <p:cNvPr id="4" name="Picture 3" descr="carolingian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25097"/>
            <a:ext cx="5270500" cy="4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0235"/>
      </p:ext>
    </p:extLst>
  </p:cSld>
  <p:clrMapOvr>
    <a:masterClrMapping/>
  </p:clrMapOvr>
  <p:transition xmlns:p14="http://schemas.microsoft.com/office/powerpoint/2010/main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60648" cy="4572000"/>
          </a:xfrm>
        </p:spPr>
        <p:txBody>
          <a:bodyPr>
            <a:normAutofit/>
          </a:bodyPr>
          <a:lstStyle/>
          <a:p>
            <a:r>
              <a:rPr lang="en-US" sz="2400"/>
              <a:t>After the Carolingian empire fell, the Catholic church of Rome emerged as the dominant force in Western Europe.</a:t>
            </a:r>
          </a:p>
          <a:p>
            <a:r>
              <a:rPr lang="en-US" sz="2400"/>
              <a:t>The church style in type an architecture was Gothic: soaring cathedrals and “blackletter” typeforms.</a:t>
            </a:r>
          </a:p>
        </p:txBody>
      </p:sp>
      <p:pic>
        <p:nvPicPr>
          <p:cNvPr id="4" name="Picture 3" descr="gothic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7048"/>
            <a:ext cx="49630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5074"/>
      </p:ext>
    </p:extLst>
  </p:cSld>
  <p:clrMapOvr>
    <a:masterClrMapping/>
  </p:clrMapOvr>
  <p:transition xmlns:p14="http://schemas.microsoft.com/office/powerpoint/2010/main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70810" y="1527048"/>
            <a:ext cx="5334862" cy="4572000"/>
          </a:xfrm>
        </p:spPr>
        <p:txBody>
          <a:bodyPr/>
          <a:lstStyle/>
          <a:p>
            <a:r>
              <a:rPr lang="en-US"/>
              <a:t>But the earlier Carolingian script finally prevailed in Renaissance Europe.</a:t>
            </a:r>
          </a:p>
          <a:p>
            <a:r>
              <a:rPr lang="en-US"/>
              <a:t>We call that “humanistic hand.”</a:t>
            </a:r>
          </a:p>
          <a:p>
            <a:r>
              <a:rPr lang="en-US"/>
              <a:t>This emerged at the dawn of movable type, in the late 1400s.</a:t>
            </a:r>
          </a:p>
        </p:txBody>
      </p:sp>
      <p:pic>
        <p:nvPicPr>
          <p:cNvPr id="4" name="Picture 3" descr="humanistich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5" y="1527048"/>
            <a:ext cx="32022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2799"/>
      </p:ext>
    </p:extLst>
  </p:cSld>
  <p:clrMapOvr>
    <a:masterClrMapping/>
  </p:clrMapOvr>
  <p:transition xmlns:p14="http://schemas.microsoft.com/office/powerpoint/2010/main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0202" y="1527048"/>
            <a:ext cx="5475469" cy="4572000"/>
          </a:xfrm>
        </p:spPr>
        <p:txBody>
          <a:bodyPr/>
          <a:lstStyle/>
          <a:p>
            <a:r>
              <a:rPr lang="en-US"/>
              <a:t>Germany and Scandinavia did not immediately move to humanistic hand. In fact, blackletter continued to be used into the early 20</a:t>
            </a:r>
            <a:r>
              <a:rPr lang="en-US" baseline="30000"/>
              <a:t>th</a:t>
            </a:r>
            <a:r>
              <a:rPr lang="en-US"/>
              <a:t> century.</a:t>
            </a:r>
          </a:p>
          <a:p>
            <a:r>
              <a:rPr lang="en-US"/>
              <a:t>Your family Bible might be in the old-style blackletter.</a:t>
            </a:r>
          </a:p>
        </p:txBody>
      </p:sp>
      <p:pic>
        <p:nvPicPr>
          <p:cNvPr id="4" name="Picture 3" descr="bibleblackle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76400"/>
            <a:ext cx="30192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4265"/>
      </p:ext>
    </p:extLst>
  </p:cSld>
  <p:clrMapOvr>
    <a:masterClrMapping/>
  </p:clrMapOvr>
  <p:transition xmlns:p14="http://schemas.microsoft.com/office/powerpoint/2010/main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70400" cy="4572000"/>
          </a:xfrm>
        </p:spPr>
        <p:txBody>
          <a:bodyPr/>
          <a:lstStyle/>
          <a:p>
            <a:r>
              <a:rPr lang="en-US"/>
              <a:t>The invention of printing emphasized conformity of type. It had to be carved from wood or metal.</a:t>
            </a:r>
          </a:p>
          <a:p>
            <a:r>
              <a:rPr lang="en-US"/>
              <a:t>Three letters were added to the alphabet in the early years of movable type: I, U and W.</a:t>
            </a:r>
          </a:p>
          <a:p>
            <a:r>
              <a:rPr lang="en-US"/>
              <a:t>Punctuation and diacritical marks also were added.</a:t>
            </a:r>
          </a:p>
        </p:txBody>
      </p:sp>
      <p:pic>
        <p:nvPicPr>
          <p:cNvPr id="4" name="Picture 3" descr="moveable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52" y="1752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1655"/>
      </p:ext>
    </p:extLst>
  </p:cSld>
  <p:clrMapOvr>
    <a:masterClrMapping/>
  </p:clrMapOvr>
  <p:transition xmlns:p14="http://schemas.microsoft.com/office/powerpoint/2010/main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Before this time, it was often thought unnecessary to use punctuation, or even spaces between words.</a:t>
            </a:r>
          </a:p>
          <a:p>
            <a:pPr marL="0" indent="0">
              <a:buNone/>
            </a:pPr>
            <a:r>
              <a:rPr lang="en-US">
                <a:latin typeface="Adobe Garamond Pro"/>
                <a:cs typeface="Adobe Garamond Pro"/>
              </a:rPr>
              <a:t>Thetextwasstillreadablebutitmusthavegotteniringhavingtoconcentratesomuchallthetime.</a:t>
            </a:r>
          </a:p>
        </p:txBody>
      </p:sp>
    </p:spTree>
    <p:extLst>
      <p:ext uri="{BB962C8B-B14F-4D97-AF65-F5344CB8AC3E}">
        <p14:creationId xmlns:p14="http://schemas.microsoft.com/office/powerpoint/2010/main" val="1273841633"/>
      </p:ext>
    </p:extLst>
  </p:cSld>
  <p:clrMapOvr>
    <a:masterClrMapping/>
  </p:clrMapOvr>
  <p:transition xmlns:p14="http://schemas.microsoft.com/office/powerpoint/2010/main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/>
              <a:t>Italic</a:t>
            </a:r>
            <a:r>
              <a:rPr lang="en-US"/>
              <a:t> type emerged during age of </a:t>
            </a:r>
            <a:r>
              <a:rPr lang="en-US" b="1"/>
              <a:t>incunabula</a:t>
            </a:r>
            <a:r>
              <a:rPr lang="en-US"/>
              <a:t> (before 1500). </a:t>
            </a:r>
          </a:p>
          <a:p>
            <a:r>
              <a:rPr lang="en-US"/>
              <a:t>Today we use it for emphasis; then it was used to fit more letters onto a page.</a:t>
            </a:r>
          </a:p>
          <a:p>
            <a:r>
              <a:rPr lang="en-US"/>
              <a:t>Early printing was often done on expensive hand-made paper, or even </a:t>
            </a:r>
            <a:r>
              <a:rPr lang="en-US" i="1"/>
              <a:t>vellum</a:t>
            </a:r>
            <a:r>
              <a:rPr lang="en-US"/>
              <a:t>— a processed calfskin, and very expensive. </a:t>
            </a:r>
          </a:p>
        </p:txBody>
      </p:sp>
    </p:spTree>
    <p:extLst>
      <p:ext uri="{BB962C8B-B14F-4D97-AF65-F5344CB8AC3E}">
        <p14:creationId xmlns:p14="http://schemas.microsoft.com/office/powerpoint/2010/main" val="3269873655"/>
      </p:ext>
    </p:extLst>
  </p:cSld>
  <p:clrMapOvr>
    <a:masterClrMapping/>
  </p:clrMapOvr>
  <p:transition xmlns:p14="http://schemas.microsoft.com/office/powerpoint/2010/main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7052" y="1527048"/>
            <a:ext cx="5499100" cy="4572000"/>
          </a:xfrm>
        </p:spPr>
        <p:txBody>
          <a:bodyPr/>
          <a:lstStyle/>
          <a:p>
            <a:r>
              <a:rPr lang="en-US"/>
              <a:t>An Italian, Aldus Manutius, originally designed italics by slanting letters to squeeze more type on a page.</a:t>
            </a:r>
          </a:p>
          <a:p>
            <a:r>
              <a:rPr lang="en-US"/>
              <a:t>Aldus worked in Venice, a center of early type design and printed books.</a:t>
            </a:r>
          </a:p>
        </p:txBody>
      </p:sp>
      <p:pic>
        <p:nvPicPr>
          <p:cNvPr id="4" name="Picture 3" descr="aldusmaniti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76400"/>
            <a:ext cx="3035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8328"/>
      </p:ext>
    </p:extLst>
  </p:cSld>
  <p:clrMapOvr>
    <a:masterClrMapping/>
  </p:clrMapOvr>
  <p:transition xmlns:p14="http://schemas.microsoft.com/office/powerpoint/2010/main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>
                <a:latin typeface="Century Schoolbook"/>
                <a:cs typeface="Century Schoolbook"/>
              </a:rPr>
              <a:t>Italic</a:t>
            </a:r>
            <a:r>
              <a:rPr lang="en-US"/>
              <a:t> text in publication design is not just a slanted form of roman. It is a separate design.</a:t>
            </a:r>
          </a:p>
          <a:p>
            <a:r>
              <a:rPr lang="en-US"/>
              <a:t>The equivalent for sans serif typefaces is called oblique. </a:t>
            </a:r>
            <a:r>
              <a:rPr lang="en-US" b="1" i="1">
                <a:latin typeface="Helvetica Neue"/>
                <a:cs typeface="Helvetica Neue"/>
              </a:rPr>
              <a:t>Oblique</a:t>
            </a:r>
            <a:r>
              <a:rPr lang="en-US"/>
              <a:t>, on the other hand, is simply a slanted form of the letters.</a:t>
            </a:r>
          </a:p>
        </p:txBody>
      </p:sp>
    </p:spTree>
    <p:extLst>
      <p:ext uri="{BB962C8B-B14F-4D97-AF65-F5344CB8AC3E}">
        <p14:creationId xmlns:p14="http://schemas.microsoft.com/office/powerpoint/2010/main" val="4038283829"/>
      </p:ext>
    </p:extLst>
  </p:cSld>
  <p:clrMapOvr>
    <a:masterClrMapping/>
  </p:clrMapOvr>
  <p:transition xmlns:p14="http://schemas.microsoft.com/office/powerpoint/2010/main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/>
          <a:lstStyle/>
          <a:p>
            <a:r>
              <a:rPr lang="en-US"/>
              <a:t>Also part of early design is the drop cap. Its influence comes from the days before the invention of moveable type, when all manuscripts were hand copied.</a:t>
            </a:r>
          </a:p>
        </p:txBody>
      </p:sp>
      <p:pic>
        <p:nvPicPr>
          <p:cNvPr id="4" name="Picture 3" descr="illuminatedmanu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7048"/>
            <a:ext cx="3523492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3440"/>
      </p:ext>
    </p:extLst>
  </p:cSld>
  <p:clrMapOvr>
    <a:masterClrMapping/>
  </p:clrMapOvr>
  <p:transition xmlns:p14="http://schemas.microsoft.com/office/powerpoint/2010/main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572000"/>
          </a:xfrm>
        </p:spPr>
        <p:txBody>
          <a:bodyPr/>
          <a:lstStyle/>
          <a:p>
            <a:r>
              <a:rPr lang="en-US"/>
              <a:t>Words and pictures once were the same.</a:t>
            </a:r>
          </a:p>
          <a:p>
            <a:r>
              <a:rPr lang="en-US"/>
              <a:t>Pictographs, such as Egyptian cuneiform, also formed a system of writing. Pictographs are still used in some Asian cultures such as China and Japan.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cunei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35248"/>
            <a:ext cx="3262712" cy="46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0633"/>
      </p:ext>
    </p:extLst>
  </p:cSld>
  <p:clrMapOvr>
    <a:masterClrMapping/>
  </p:clrMapOvr>
  <p:transition xmlns:p14="http://schemas.microsoft.com/office/powerpoint/2010/main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7052" y="1447800"/>
            <a:ext cx="5468620" cy="4651248"/>
          </a:xfrm>
        </p:spPr>
        <p:txBody>
          <a:bodyPr/>
          <a:lstStyle/>
          <a:p>
            <a:r>
              <a:rPr lang="en-US"/>
              <a:t>By the 1700s type design moved more and more away from influences of calligraphy, and became more scientific in proportion and based on machine-design abilities.</a:t>
            </a:r>
          </a:p>
          <a:p>
            <a:r>
              <a:rPr lang="en-US"/>
              <a:t>A French design family, </a:t>
            </a:r>
            <a:r>
              <a:rPr lang="en-US" b="1"/>
              <a:t>Didot</a:t>
            </a:r>
            <a:r>
              <a:rPr lang="en-US"/>
              <a:t>, designed modern faces reflecting the Age of Enlightenment. Along with </a:t>
            </a:r>
            <a:r>
              <a:rPr lang="en-US" b="1"/>
              <a:t>Fournier</a:t>
            </a:r>
            <a:r>
              <a:rPr lang="en-US"/>
              <a:t> they also invented the pica system of measurement.</a:t>
            </a:r>
          </a:p>
        </p:txBody>
      </p:sp>
      <p:pic>
        <p:nvPicPr>
          <p:cNvPr id="4" name="Picture 3" descr="didot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19621"/>
            <a:ext cx="3035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8229"/>
      </p:ext>
    </p:extLst>
  </p:cSld>
  <p:clrMapOvr>
    <a:masterClrMapping/>
  </p:clrMapOvr>
  <p:transition xmlns:p14="http://schemas.microsoft.com/office/powerpoint/2010/main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572000"/>
          </a:xfrm>
        </p:spPr>
        <p:txBody>
          <a:bodyPr/>
          <a:lstStyle/>
          <a:p>
            <a:r>
              <a:rPr lang="en-US"/>
              <a:t>Modern type grew in the early 1700s to reflect the rise of rationalism.</a:t>
            </a:r>
          </a:p>
          <a:p>
            <a:r>
              <a:rPr lang="en-US"/>
              <a:t>Louis XIV in France decreed that type should move away from calligraphy.</a:t>
            </a:r>
          </a:p>
          <a:p>
            <a:r>
              <a:rPr lang="en-US"/>
              <a:t>The French academy designed a grid of mathematical proportions to create modern type styles.</a:t>
            </a:r>
          </a:p>
        </p:txBody>
      </p:sp>
      <p:pic>
        <p:nvPicPr>
          <p:cNvPr id="4" name="Picture 3" descr="royalalphab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7048"/>
            <a:ext cx="2806700" cy="28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9609"/>
      </p:ext>
    </p:extLst>
  </p:cSld>
  <p:clrMapOvr>
    <a:masterClrMapping/>
  </p:clrMapOvr>
  <p:transition xmlns:p14="http://schemas.microsoft.com/office/powerpoint/2010/main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32648" cy="4572000"/>
          </a:xfrm>
        </p:spPr>
        <p:txBody>
          <a:bodyPr/>
          <a:lstStyle/>
          <a:p>
            <a:r>
              <a:rPr lang="en-US"/>
              <a:t>In the 1880s the Linotype machine made it possible to set metal type automatically. Ottmar Merganthaler’s </a:t>
            </a:r>
            <a:r>
              <a:rPr lang="en-US">
                <a:hlinkClick r:id="rId2"/>
              </a:rPr>
              <a:t>machine </a:t>
            </a:r>
            <a:r>
              <a:rPr lang="en-US"/>
              <a:t>is one of several inventions from this period that made mass media possible. </a:t>
            </a:r>
            <a:r>
              <a:rPr lang="en-US" sz="1400"/>
              <a:t>[</a:t>
            </a:r>
            <a:r>
              <a:rPr lang="pt-BR" sz="1400"/>
              <a:t>http://vimeo.com/15032988]</a:t>
            </a:r>
            <a:endParaRPr lang="en-US" sz="1400"/>
          </a:p>
        </p:txBody>
      </p:sp>
      <p:pic>
        <p:nvPicPr>
          <p:cNvPr id="4" name="Picture 3" descr="linotypemach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423748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2974"/>
      </p:ext>
    </p:extLst>
  </p:cSld>
  <p:clrMapOvr>
    <a:masterClrMapping/>
  </p:clrMapOvr>
  <p:transition xmlns:p14="http://schemas.microsoft.com/office/powerpoint/2010/main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 terminology is based on the machine age, and so seems quaint in the computer age.</a:t>
            </a:r>
            <a:endParaRPr lang="en-US" dirty="0"/>
          </a:p>
        </p:txBody>
      </p:sp>
      <p:pic>
        <p:nvPicPr>
          <p:cNvPr id="4" name="Picture 3" descr="typeanat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63531"/>
            <a:ext cx="5486400" cy="35355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in the U.S. is measured in points and picas.</a:t>
            </a:r>
          </a:p>
          <a:p>
            <a:r>
              <a:rPr lang="en-US" dirty="0" smtClean="0"/>
              <a:t>12 points (pts)=1 pica (</a:t>
            </a:r>
            <a:r>
              <a:rPr lang="en-US" dirty="0" err="1" smtClean="0"/>
              <a:t>p</a:t>
            </a:r>
            <a:r>
              <a:rPr lang="en-US" dirty="0" smtClean="0"/>
              <a:t>); 6 picas=1 inch.</a:t>
            </a:r>
          </a:p>
          <a:p>
            <a:r>
              <a:rPr lang="en-US" dirty="0" smtClean="0"/>
              <a:t>Display type is generally measured in units of 6 or 12 pts.</a:t>
            </a:r>
          </a:p>
          <a:p>
            <a:r>
              <a:rPr lang="en-US" dirty="0" smtClean="0"/>
              <a:t>“Agate” type is very small, about 5 pt. Other body type is between 7 and 12 pts.</a:t>
            </a:r>
          </a:p>
          <a:p>
            <a:r>
              <a:rPr lang="en-US" dirty="0" smtClean="0"/>
              <a:t>Display type is 14, 18, 24, 30, 36, 48 pts. </a:t>
            </a:r>
            <a:r>
              <a:rPr lang="en-US" smtClean="0"/>
              <a:t>Etc.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 is measured on the amount of space it sits on, the “stamp.”</a:t>
            </a:r>
          </a:p>
          <a:p>
            <a:r>
              <a:rPr lang="en-US" dirty="0" smtClean="0"/>
              <a:t>Type of the same point size can be larger or smaller depending on its x-height.</a:t>
            </a:r>
          </a:p>
          <a:p>
            <a:r>
              <a:rPr lang="en-US" dirty="0"/>
              <a:t>Note below two examples of a lower-case x, helvetica and times. Both are 24 pt. </a:t>
            </a:r>
          </a:p>
        </p:txBody>
      </p:sp>
      <p:pic>
        <p:nvPicPr>
          <p:cNvPr id="4" name="Picture 3" descr="lowercas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1549400" cy="86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“font” is strictly speaking one size, one style of type, like a typewriter keyboard.</a:t>
            </a:r>
          </a:p>
          <a:p>
            <a:r>
              <a:rPr lang="en-US" dirty="0" smtClean="0"/>
              <a:t>A typeface is all possible permutations of one font, as designed by a type designer.</a:t>
            </a:r>
            <a:endParaRPr lang="en-US" dirty="0"/>
          </a:p>
        </p:txBody>
      </p:sp>
      <p:pic>
        <p:nvPicPr>
          <p:cNvPr id="4" name="Picture 3" descr="typewri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83527"/>
            <a:ext cx="2971800" cy="30410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Leading (“</a:t>
            </a:r>
            <a:r>
              <a:rPr lang="en-US" dirty="0" err="1" smtClean="0"/>
              <a:t>ledding</a:t>
            </a:r>
            <a:r>
              <a:rPr lang="en-US" dirty="0" smtClean="0"/>
              <a:t>”) is the amount of space between each line of type.</a:t>
            </a:r>
          </a:p>
          <a:p>
            <a:r>
              <a:rPr lang="en-US" dirty="0" smtClean="0"/>
              <a:t>Expressed in points: 12 pt type with 3 pts of leading between each line is called “twelve on fifteen,” 12/15.</a:t>
            </a:r>
          </a:p>
          <a:p>
            <a:r>
              <a:rPr lang="en-US" dirty="0" smtClean="0"/>
              <a:t>Type with no leading, such as 12/12, is “set solid.” But it still has space between each line, due to size of the (now imaginary) stamp.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Kerning is adjusting the amount of space between letters. (Strictly speaking, kerning is reducing space; letter spacing is increasing.) Applies mostly to display text. </a:t>
            </a:r>
          </a:p>
          <a:p>
            <a:r>
              <a:rPr lang="en-US" dirty="0" smtClean="0"/>
              <a:t>Tracking is the spacing between letters in body text.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can separate typefaces into six broad categories or “races”:</a:t>
            </a:r>
          </a:p>
          <a:p>
            <a:r>
              <a:rPr lang="en-US" dirty="0" smtClean="0"/>
              <a:t>Roman</a:t>
            </a:r>
          </a:p>
          <a:p>
            <a:r>
              <a:rPr lang="en-US" dirty="0" smtClean="0"/>
              <a:t>Sans serif</a:t>
            </a:r>
          </a:p>
          <a:p>
            <a:r>
              <a:rPr lang="en-US" dirty="0" smtClean="0"/>
              <a:t>Egyptian (slab serif)</a:t>
            </a:r>
          </a:p>
          <a:p>
            <a:r>
              <a:rPr lang="en-US" dirty="0" smtClean="0"/>
              <a:t>Script</a:t>
            </a:r>
          </a:p>
          <a:p>
            <a:r>
              <a:rPr lang="en-US" dirty="0" err="1" smtClean="0"/>
              <a:t>Blackletter</a:t>
            </a:r>
            <a:endParaRPr lang="en-US" dirty="0" smtClean="0"/>
          </a:p>
          <a:p>
            <a:r>
              <a:rPr lang="en-US" dirty="0" smtClean="0"/>
              <a:t>Novelty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Phoenicians are credited with inventing the first alphabet based not on the way things looked, but on the way they sounded when pronounced.</a:t>
            </a:r>
          </a:p>
          <a:p>
            <a:r>
              <a:rPr lang="en-US"/>
              <a:t>This was about 1600-1000 B.C.E.</a:t>
            </a:r>
          </a:p>
          <a:p>
            <a:r>
              <a:rPr lang="en-US"/>
              <a:t>Question: Where was ancient Phoenicia?</a:t>
            </a:r>
          </a:p>
        </p:txBody>
      </p:sp>
    </p:spTree>
    <p:extLst>
      <p:ext uri="{BB962C8B-B14F-4D97-AF65-F5344CB8AC3E}">
        <p14:creationId xmlns:p14="http://schemas.microsoft.com/office/powerpoint/2010/main" val="2238178533"/>
      </p:ext>
    </p:extLst>
  </p:cSld>
  <p:clrMapOvr>
    <a:masterClrMapping/>
  </p:clrMapOvr>
  <p:transition xmlns:p14="http://schemas.microsoft.com/office/powerpoint/2010/main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Roman (spelled with lower case “</a:t>
            </a:r>
            <a:r>
              <a:rPr lang="en-US" dirty="0" err="1" smtClean="0"/>
              <a:t>r</a:t>
            </a:r>
            <a:r>
              <a:rPr lang="en-US" dirty="0" smtClean="0"/>
              <a:t>”) dates from the beginning of printed books (“incunabula,” before 1500)</a:t>
            </a:r>
          </a:p>
          <a:p>
            <a:r>
              <a:rPr lang="en-US" dirty="0" smtClean="0"/>
              <a:t>As a serif style, it is still extensively used today.</a:t>
            </a:r>
            <a:endParaRPr lang="en-US" dirty="0"/>
          </a:p>
        </p:txBody>
      </p:sp>
      <p:pic>
        <p:nvPicPr>
          <p:cNvPr id="4" name="Picture 3" descr="romanlet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68" y="3810000"/>
            <a:ext cx="3225800" cy="2197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Roman is so important that it is separated into three categories:</a:t>
            </a:r>
          </a:p>
          <a:p>
            <a:r>
              <a:rPr lang="en-US" dirty="0" smtClean="0"/>
              <a:t>Old style</a:t>
            </a:r>
          </a:p>
          <a:p>
            <a:r>
              <a:rPr lang="en-US" dirty="0" smtClean="0"/>
              <a:t>Transitional</a:t>
            </a:r>
          </a:p>
          <a:p>
            <a:r>
              <a:rPr lang="en-US" dirty="0" smtClean="0"/>
              <a:t>Modern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Old style is closest to calligraphic writing.</a:t>
            </a:r>
          </a:p>
          <a:p>
            <a:r>
              <a:rPr lang="en-US" dirty="0" smtClean="0"/>
              <a:t>Thick and thin areas slanted (oblique)</a:t>
            </a:r>
          </a:p>
          <a:p>
            <a:r>
              <a:rPr lang="en-US" dirty="0" smtClean="0"/>
              <a:t>Little brilliance (difference between </a:t>
            </a:r>
            <a:r>
              <a:rPr lang="en-US" dirty="0" err="1" smtClean="0"/>
              <a:t>thicks</a:t>
            </a:r>
            <a:r>
              <a:rPr lang="en-US" dirty="0" smtClean="0"/>
              <a:t> and thins).</a:t>
            </a:r>
          </a:p>
          <a:p>
            <a:r>
              <a:rPr lang="en-US" dirty="0" smtClean="0"/>
              <a:t>Brackets.</a:t>
            </a:r>
          </a:p>
          <a:p>
            <a:r>
              <a:rPr lang="en-US" dirty="0" smtClean="0"/>
              <a:t>To remember this think “SLOBB”: SLanted Obliquely, Brackets, Brilliance.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algn="ctr">
              <a:buNone/>
            </a:pP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4" name="Picture 3" descr="oldstyleandmod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60" y="4572000"/>
            <a:ext cx="5105400" cy="19298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Old style roman: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garam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13000"/>
            <a:ext cx="7696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9902"/>
      </p:ext>
    </p:extLst>
  </p:cSld>
  <p:clrMapOvr>
    <a:masterClrMapping/>
  </p:clrMapOvr>
  <p:transition xmlns:p14="http://schemas.microsoft.com/office/powerpoint/2010/main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Roman transitional is less slanted, more brilliant, and less obvious brackets. It dates from 1700s-early 1800s.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askervi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607552" cy="162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/>
          <a:lstStyle/>
          <a:p>
            <a:r>
              <a:rPr lang="en-US" dirty="0" smtClean="0"/>
              <a:t>Roman modern reflects machine-age ability to create metal type with no slant, strong brilliance, and no brackets. It dates from 1700s as well.</a:t>
            </a:r>
          </a:p>
        </p:txBody>
      </p:sp>
      <p:pic>
        <p:nvPicPr>
          <p:cNvPr id="4" name="Picture 3" descr="bodoni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7048"/>
            <a:ext cx="3479800" cy="3464768"/>
          </a:xfrm>
          <a:prstGeom prst="rect">
            <a:avLst/>
          </a:prstGeom>
        </p:spPr>
      </p:pic>
      <p:pic>
        <p:nvPicPr>
          <p:cNvPr id="5" name="Picture 4" descr="bodo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5257800" cy="1219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Sans serif typefaces, or “sans,” date from the early 1800s, but became popular mostly in the last century.</a:t>
            </a:r>
          </a:p>
          <a:p>
            <a:r>
              <a:rPr lang="en-US" dirty="0" smtClean="0"/>
              <a:t>“Form follows function,” Bauhaus popularized sans.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Helvetica Neue"/>
                <a:cs typeface="Helvetica Neue"/>
              </a:rPr>
              <a:t>Helvetica is a popular sans serif style </a:t>
            </a:r>
          </a:p>
          <a:p>
            <a:pPr algn="ctr">
              <a:buNone/>
            </a:pPr>
            <a:r>
              <a:rPr lang="en-US" dirty="0" smtClean="0">
                <a:latin typeface="Helvetica Neue"/>
                <a:cs typeface="Helvetica Neue"/>
              </a:rPr>
              <a:t>designed in the 1950s. It is so widespread that it’s featured in a film, “</a:t>
            </a:r>
            <a:r>
              <a:rPr lang="en-US" dirty="0" smtClean="0">
                <a:latin typeface="Helvetica Neue"/>
                <a:cs typeface="Helvetica Neue"/>
                <a:hlinkClick r:id="rId2"/>
              </a:rPr>
              <a:t>Helvetica</a:t>
            </a:r>
            <a:r>
              <a:rPr lang="en-US" dirty="0">
                <a:latin typeface="Helvetica Neue"/>
                <a:cs typeface="Helvetica Neue"/>
              </a:rPr>
              <a:t>.” </a:t>
            </a:r>
            <a:r>
              <a:rPr lang="en-US" sz="1400" dirty="0">
                <a:latin typeface="Helvetica Neue"/>
                <a:cs typeface="Helvetica Neue"/>
              </a:rPr>
              <a:t>[http://www.youtube.com/watch?v=LL60GEGjj_Q]</a:t>
            </a:r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Egyptian, or “slab serif,” was the rage in nineteenth-century America and Europe, as it supposedly resembled Egyptian cuneiform at a time when Egyptology was popular.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Rockwell"/>
                <a:cs typeface="Rockwell"/>
              </a:rPr>
              <a:t>Rockwell, with its blocky slab serifs, has a 1920s feel.</a:t>
            </a:r>
          </a:p>
          <a:p>
            <a:pPr>
              <a:buNone/>
            </a:pPr>
            <a:endParaRPr lang="en-US" dirty="0" smtClean="0">
              <a:latin typeface="Rockwell"/>
              <a:cs typeface="Rockwell"/>
            </a:endParaRPr>
          </a:p>
          <a:p>
            <a:pPr>
              <a:buNone/>
            </a:pPr>
            <a:r>
              <a:rPr lang="en-US" dirty="0" smtClean="0">
                <a:cs typeface="Rockwell"/>
              </a:rPr>
              <a:t>Exaggerated slabs shout like an Old-West poster:</a:t>
            </a:r>
          </a:p>
        </p:txBody>
      </p:sp>
      <p:pic>
        <p:nvPicPr>
          <p:cNvPr id="4" name="Picture 3" descr="slabseri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" y="5055339"/>
            <a:ext cx="8280400" cy="106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Publishers like to use slab serif faces because they call attention to themselves. They SHOUT.</a:t>
            </a:r>
          </a:p>
        </p:txBody>
      </p:sp>
      <p:pic>
        <p:nvPicPr>
          <p:cNvPr id="4" name="Picture 3" descr="forumtype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124200"/>
            <a:ext cx="61214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4542"/>
      </p:ext>
    </p:extLst>
  </p:cSld>
  <p:clrMapOvr>
    <a:masterClrMapping/>
  </p:clrMapOvr>
  <p:transition xmlns:p14="http://schemas.microsoft.com/office/powerpoint/2010/main"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Script resembles hand writing.</a:t>
            </a:r>
          </a:p>
          <a:p>
            <a:r>
              <a:rPr lang="en-US" dirty="0" smtClean="0"/>
              <a:t>Useful for advertising and specialized publications.</a:t>
            </a:r>
          </a:p>
        </p:txBody>
      </p:sp>
      <p:pic>
        <p:nvPicPr>
          <p:cNvPr id="4" name="Picture 3" descr="brushscript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0" y="4191000"/>
            <a:ext cx="7239000" cy="2318373"/>
          </a:xfrm>
          <a:prstGeom prst="rect">
            <a:avLst/>
          </a:prstGeom>
        </p:spPr>
      </p:pic>
      <p:pic>
        <p:nvPicPr>
          <p:cNvPr id="5" name="Picture 4" descr="scri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454900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Phoenicia was on the Mediterranean, occupying present-day Lebanon, Syria, and northern Israel.</a:t>
            </a:r>
          </a:p>
          <a:p>
            <a:r>
              <a:rPr lang="en-US"/>
              <a:t>Attaching letters to sounds meant that letters no longer had a visual representation of the word. They were simply arbitrary designs. “Dog” does not look like a dog.</a:t>
            </a:r>
          </a:p>
        </p:txBody>
      </p:sp>
    </p:spTree>
    <p:extLst>
      <p:ext uri="{BB962C8B-B14F-4D97-AF65-F5344CB8AC3E}">
        <p14:creationId xmlns:p14="http://schemas.microsoft.com/office/powerpoint/2010/main" val="385250096"/>
      </p:ext>
    </p:extLst>
  </p:cSld>
  <p:clrMapOvr>
    <a:masterClrMapping/>
  </p:clrMapOvr>
  <p:transition xmlns:p14="http://schemas.microsoft.com/office/powerpoint/2010/main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Blackletter</a:t>
            </a:r>
            <a:r>
              <a:rPr lang="en-US" dirty="0" smtClean="0"/>
              <a:t> resembles original Church-based gothic style of the middle ages.</a:t>
            </a:r>
          </a:p>
          <a:p>
            <a:r>
              <a:rPr lang="en-US" dirty="0" smtClean="0"/>
              <a:t>Used in Germany until the twentieth century.</a:t>
            </a:r>
          </a:p>
          <a:p>
            <a:r>
              <a:rPr lang="en-US" dirty="0" smtClean="0"/>
              <a:t>Mostly decorative, advertising and specialty pubs.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lackle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" y="3886200"/>
            <a:ext cx="8674100" cy="193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decorative styles are used sparingly, and never for body text.</a:t>
            </a:r>
          </a:p>
          <a:p>
            <a:pPr>
              <a:buNone/>
            </a:pPr>
            <a:endParaRPr lang="en-US" dirty="0" smtClean="0">
              <a:latin typeface="Herculanum"/>
              <a:cs typeface="Herculanum"/>
            </a:endParaRPr>
          </a:p>
        </p:txBody>
      </p:sp>
      <p:pic>
        <p:nvPicPr>
          <p:cNvPr id="4" name="Picture 3" descr="decorative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2" y="2819400"/>
            <a:ext cx="8178800" cy="314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Fancy fonts can be typographic clichés, and graphic artists try to avoid cliché designs, as writers try to avoid cliché expressions. For example, bamboo to depict Asian themes. </a:t>
            </a:r>
          </a:p>
        </p:txBody>
      </p:sp>
      <p:pic>
        <p:nvPicPr>
          <p:cNvPr id="4" name="Picture 3" descr="bambootype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527879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8887"/>
      </p:ext>
    </p:extLst>
  </p:cSld>
  <p:clrMapOvr>
    <a:masterClrMapping/>
  </p:clrMapOvr>
  <p:transition xmlns:p14="http://schemas.microsoft.com/office/powerpoint/2010/main"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“Dingbats” are typographic flourishes like arrows, stars, pointing hands, etc. Also called “pi</a:t>
            </a:r>
            <a:r>
              <a:rPr lang="en-US" smtClean="0"/>
              <a:t>” faces. </a:t>
            </a:r>
            <a:endParaRPr lang="en-US" dirty="0" smtClean="0"/>
          </a:p>
          <a:p>
            <a:r>
              <a:rPr lang="en-US" dirty="0" smtClean="0"/>
              <a:t>Called </a:t>
            </a:r>
            <a:r>
              <a:rPr lang="en-US" b="1" dirty="0" smtClean="0"/>
              <a:t>glyphs</a:t>
            </a:r>
            <a:r>
              <a:rPr lang="en-US" dirty="0" smtClean="0"/>
              <a:t> in </a:t>
            </a:r>
            <a:r>
              <a:rPr lang="en-US" dirty="0" err="1" smtClean="0"/>
              <a:t>InDesign</a:t>
            </a:r>
            <a:r>
              <a:rPr lang="en-US" dirty="0" smtClean="0"/>
              <a:t>.</a:t>
            </a:r>
          </a:p>
          <a:p>
            <a:r>
              <a:rPr lang="en-US" dirty="0"/>
              <a:t>Most familiar is Zapf dingbats, designed by Hermann Zapf, a well-known type designer.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dingb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14800"/>
            <a:ext cx="7683500" cy="10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type is designed to be </a:t>
            </a:r>
            <a:r>
              <a:rPr lang="en-US" b="1" dirty="0" smtClean="0"/>
              <a:t>proportional</a:t>
            </a:r>
            <a:r>
              <a:rPr lang="en-US" dirty="0" smtClean="0"/>
              <a:t>, that is, a different amount of space for each letter to make it more attractive.</a:t>
            </a:r>
          </a:p>
          <a:p>
            <a:r>
              <a:rPr lang="en-US" b="1" dirty="0" err="1" smtClean="0"/>
              <a:t>Monospaced</a:t>
            </a:r>
            <a:r>
              <a:rPr lang="en-US" dirty="0" smtClean="0"/>
              <a:t> typefaces are similar to typewriter-style faces, giving the same amount of space to each letter.</a:t>
            </a:r>
          </a:p>
          <a:p>
            <a:r>
              <a:rPr lang="en-US" dirty="0" err="1" smtClean="0"/>
              <a:t>Monospaced</a:t>
            </a:r>
            <a:r>
              <a:rPr lang="en-US" dirty="0" smtClean="0"/>
              <a:t> fonts are often used for screen fonts, seldom for printed material.</a:t>
            </a:r>
          </a:p>
        </p:txBody>
      </p:sp>
      <p:pic>
        <p:nvPicPr>
          <p:cNvPr id="4" name="Picture 3" descr="cour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5257800"/>
            <a:ext cx="8534400" cy="96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Choosing body type and leading are critical to the personality and readability of your publication or website. </a:t>
            </a:r>
          </a:p>
          <a:p>
            <a:r>
              <a:rPr lang="en-US" b="1" dirty="0" smtClean="0">
                <a:latin typeface="Goudy Old Style"/>
                <a:cs typeface="Goudy Old Style"/>
              </a:rPr>
              <a:t>Old style </a:t>
            </a:r>
            <a:r>
              <a:rPr lang="en-US" dirty="0" smtClean="0"/>
              <a:t>type is nostalgic, eloquent, trustworthy, personal, traditional, sincere, informal.</a:t>
            </a:r>
          </a:p>
          <a:p>
            <a:r>
              <a:rPr lang="en-US" dirty="0" smtClean="0">
                <a:latin typeface="Modern No. 20"/>
                <a:cs typeface="Modern No. 20"/>
              </a:rPr>
              <a:t>Modern type </a:t>
            </a:r>
            <a:r>
              <a:rPr lang="en-US" dirty="0" smtClean="0"/>
              <a:t>is crisp, dressy, technical, modern, formal.</a:t>
            </a:r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Helvetica"/>
              <a:cs typeface="Helvetica"/>
            </a:endParaRPr>
          </a:p>
          <a:p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fancyfo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600200"/>
            <a:ext cx="8763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2100"/>
      </p:ext>
    </p:extLst>
  </p:cSld>
  <p:clrMapOvr>
    <a:masterClrMapping/>
  </p:clrMapOvr>
  <p:transition xmlns:p14="http://schemas.microsoft.com/office/powerpoint/2010/main"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Note that the amount of space between each line (leading) is critical to the personality of your publication.</a:t>
            </a:r>
          </a:p>
          <a:p>
            <a:r>
              <a:rPr lang="en-US"/>
              <a:t>InDesign’s Auto Leading will give you about one-third space above, two-thirds space below. But many designers set their own leading.</a:t>
            </a:r>
          </a:p>
        </p:txBody>
      </p:sp>
    </p:spTree>
    <p:extLst>
      <p:ext uri="{BB962C8B-B14F-4D97-AF65-F5344CB8AC3E}">
        <p14:creationId xmlns:p14="http://schemas.microsoft.com/office/powerpoint/2010/main" val="1351414012"/>
      </p:ext>
    </p:extLst>
  </p:cSld>
  <p:clrMapOvr>
    <a:masterClrMapping/>
  </p:clrMapOvr>
  <p:transition xmlns:p14="http://schemas.microsoft.com/office/powerpoint/2010/main"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Old style typeface</a:t>
            </a:r>
            <a:endParaRPr lang="en-US" dirty="0"/>
          </a:p>
        </p:txBody>
      </p:sp>
      <p:pic>
        <p:nvPicPr>
          <p:cNvPr id="4" name="Picture 3" descr="garamondcompare1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030565" cy="52160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Modern typeface</a:t>
            </a:r>
            <a:endParaRPr lang="en-US" dirty="0"/>
          </a:p>
        </p:txBody>
      </p:sp>
      <p:pic>
        <p:nvPicPr>
          <p:cNvPr id="4" name="Picture 3" descr="bodonicompare1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799"/>
            <a:ext cx="4298398" cy="55626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Between 900-400 B.C.E. the ancient Greeks added vowels to a written language borrowing aspects of Phoenician. </a:t>
            </a:r>
          </a:p>
        </p:txBody>
      </p:sp>
      <p:pic>
        <p:nvPicPr>
          <p:cNvPr id="4" name="Picture 3" descr="greekalphab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5018892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68182"/>
      </p:ext>
    </p:extLst>
  </p:cSld>
  <p:clrMapOvr>
    <a:masterClrMapping/>
  </p:clrMapOvr>
  <p:transition xmlns:p14="http://schemas.microsoft.com/office/powerpoint/2010/main">
    <p:cover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Sans serif typeface</a:t>
            </a:r>
            <a:endParaRPr lang="en-US" dirty="0"/>
          </a:p>
        </p:txBody>
      </p:sp>
      <p:pic>
        <p:nvPicPr>
          <p:cNvPr id="4" name="Picture 3" descr="helveticacompare1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19" y="1143000"/>
            <a:ext cx="4130386" cy="5345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Egyptian typeface.</a:t>
            </a:r>
          </a:p>
          <a:p>
            <a:pPr>
              <a:buNone/>
            </a:pPr>
            <a:r>
              <a:rPr lang="en-US" sz="1800" dirty="0" smtClean="0"/>
              <a:t>(Also called slab serif.)</a:t>
            </a:r>
          </a:p>
        </p:txBody>
      </p:sp>
      <p:pic>
        <p:nvPicPr>
          <p:cNvPr id="4" name="Picture 3" descr="slabaerifcompare1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24" y="1151965"/>
            <a:ext cx="4114800" cy="5325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00739" cy="4572000"/>
          </a:xfrm>
        </p:spPr>
        <p:txBody>
          <a:bodyPr/>
          <a:lstStyle/>
          <a:p>
            <a:r>
              <a:rPr lang="en-US" dirty="0" smtClean="0"/>
              <a:t>Type choices also reflect historical usage and cultural tastes.</a:t>
            </a:r>
          </a:p>
          <a:p>
            <a:r>
              <a:rPr lang="en-US" dirty="0" smtClean="0"/>
              <a:t>Cheltenham, a late-transitional face, was popular in the 1920s, and so newspapers from that period are identified with “Roaring 20s.”</a:t>
            </a:r>
          </a:p>
        </p:txBody>
      </p:sp>
      <p:pic>
        <p:nvPicPr>
          <p:cNvPr id="4" name="Picture 3" descr="cheltenham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91" y="1527048"/>
            <a:ext cx="3233661" cy="441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Typography for designers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Bodoni</a:t>
            </a:r>
            <a:r>
              <a:rPr lang="en-US" dirty="0"/>
              <a:t> was popular for headlines in the 1960s-70s.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bodoni70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833684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4638"/>
      </p:ext>
    </p:extLst>
  </p:cSld>
  <p:clrMapOvr>
    <a:masterClrMapping/>
  </p:clrMapOvr>
  <p:transition xmlns:p14="http://schemas.microsoft.com/office/powerpoint/2010/main">
    <p:cover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67200" cy="4572000"/>
          </a:xfrm>
        </p:spPr>
        <p:txBody>
          <a:bodyPr/>
          <a:lstStyle/>
          <a:p>
            <a:r>
              <a:rPr lang="en-US" dirty="0"/>
              <a:t>Helvetica was popular in the 1970s-80s for text. It’s still popular in display sizes.</a:t>
            </a:r>
          </a:p>
        </p:txBody>
      </p:sp>
      <p:pic>
        <p:nvPicPr>
          <p:cNvPr id="4" name="Picture 3" descr="helveticau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527048"/>
            <a:ext cx="4267200" cy="48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8588"/>
      </p:ext>
    </p:extLst>
  </p:cSld>
  <p:clrMapOvr>
    <a:masterClrMapping/>
  </p:clrMapOvr>
  <p:transition xmlns:p14="http://schemas.microsoft.com/office/powerpoint/2010/main">
    <p:cover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choosing type, we need a sensitivity not only to our style of publication, but to </a:t>
            </a:r>
            <a:r>
              <a:rPr lang="en-US" i="1" dirty="0"/>
              <a:t>zeitgeist</a:t>
            </a:r>
            <a:r>
              <a:rPr lang="en-US" dirty="0"/>
              <a:t>—spirit of the day.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contemporary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56689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2068"/>
      </p:ext>
    </p:extLst>
  </p:cSld>
  <p:clrMapOvr>
    <a:masterClrMapping/>
  </p:clrMapOvr>
  <p:transition xmlns:p14="http://schemas.microsoft.com/office/powerpoint/2010/main"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Readability studies beginning in the 1920s have shown:</a:t>
            </a:r>
          </a:p>
          <a:p>
            <a:r>
              <a:rPr lang="en-US" dirty="0" smtClean="0"/>
              <a:t>Legibility and readability are different; </a:t>
            </a:r>
            <a:r>
              <a:rPr lang="en-US" dirty="0" err="1" smtClean="0">
                <a:latin typeface="Lucida Blackletter"/>
                <a:cs typeface="Lucida Blackletter"/>
              </a:rPr>
              <a:t>blackletter</a:t>
            </a:r>
            <a:r>
              <a:rPr lang="en-US" dirty="0" smtClean="0">
                <a:latin typeface="Lucida Blackletter"/>
                <a:cs typeface="Lucida Blackletter"/>
              </a:rPr>
              <a:t> may be legible but not readable.</a:t>
            </a:r>
          </a:p>
          <a:p>
            <a:r>
              <a:rPr lang="en-US" dirty="0" smtClean="0"/>
              <a:t>ALL CAPITALS OR Capitalizing Every Word is Less Readable.</a:t>
            </a:r>
          </a:p>
          <a:p>
            <a:r>
              <a:rPr lang="en-US" dirty="0" smtClean="0"/>
              <a:t>Very short or long lines are less readable: one and one-half alphabets (39 characters) maximum.</a:t>
            </a:r>
          </a:p>
          <a:p>
            <a:r>
              <a:rPr lang="en-US" dirty="0" smtClean="0"/>
              <a:t>Tinted backgrounds, justified type make no difference.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Basic rules for type:</a:t>
            </a:r>
          </a:p>
          <a:p>
            <a:r>
              <a:rPr lang="en-US" dirty="0" smtClean="0"/>
              <a:t>Never mix faces of the same race, especially if they are similar; </a:t>
            </a:r>
            <a:r>
              <a:rPr lang="en-US" dirty="0" err="1" smtClean="0"/>
              <a:t>bodoni</a:t>
            </a:r>
            <a:r>
              <a:rPr lang="en-US" dirty="0" smtClean="0"/>
              <a:t> and century schoolbook on the same page, for example, looks uncomfortable; readers will feel something is wrong.</a:t>
            </a:r>
          </a:p>
          <a:p>
            <a:r>
              <a:rPr lang="en-US" dirty="0" smtClean="0"/>
              <a:t>Use one family for headlines, another family for body text; allow one family to dominate.</a:t>
            </a:r>
          </a:p>
          <a:p>
            <a:r>
              <a:rPr lang="en-US" dirty="0" smtClean="0"/>
              <a:t>To maintain harmony yet add variety, choose display same typeface in boldface (bf), italic (ital), expanded, condensed.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Typographic pitfalls:</a:t>
            </a:r>
          </a:p>
          <a:p>
            <a:r>
              <a:rPr lang="en-US" dirty="0" smtClean="0"/>
              <a:t>Poor spacing, particularly in justified text.</a:t>
            </a:r>
          </a:p>
          <a:p>
            <a:r>
              <a:rPr lang="en-US" dirty="0" smtClean="0"/>
              <a:t>Two spaces after each sentence.</a:t>
            </a:r>
          </a:p>
          <a:p>
            <a:r>
              <a:rPr lang="en-US" dirty="0" smtClean="0"/>
              <a:t>“Rabbit-ear” quotes instead of typographer’s quotes.</a:t>
            </a:r>
          </a:p>
          <a:p>
            <a:r>
              <a:rPr lang="en-US" dirty="0" smtClean="0"/>
              <a:t>Two hyphens —or one—instead of an </a:t>
            </a:r>
            <a:r>
              <a:rPr lang="en-US" dirty="0" err="1" smtClean="0"/>
              <a:t>em</a:t>
            </a:r>
            <a:r>
              <a:rPr lang="en-US" dirty="0" smtClean="0"/>
              <a:t>-dash (Option-shift-hyphen).</a:t>
            </a:r>
          </a:p>
          <a:p>
            <a:r>
              <a:rPr lang="en-US" dirty="0" smtClean="0"/>
              <a:t>Hyphen instead of en-dash for time expressions, such as 8–5 p.m. (Option-hyphen).</a:t>
            </a:r>
          </a:p>
          <a:p>
            <a:r>
              <a:rPr lang="en-US" dirty="0" smtClean="0"/>
              <a:t>Wrong apostrophe for year contractions: ‘99 should be ’99 (Option-shift- ]).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More typographic pitfalls:</a:t>
            </a:r>
          </a:p>
          <a:p>
            <a:r>
              <a:rPr lang="en-US" dirty="0" smtClean="0"/>
              <a:t>Relying on “Auto” leading. Choose a leading so that if you make text larger, space will stay the same.</a:t>
            </a:r>
          </a:p>
          <a:p>
            <a:r>
              <a:rPr lang="en-US" dirty="0" smtClean="0"/>
              <a:t>Leaving the same amount of space above and below a headline. Leave a little more above, a little less below.</a:t>
            </a:r>
          </a:p>
          <a:p>
            <a:r>
              <a:rPr lang="en-US" dirty="0" smtClean="0"/>
              <a:t>Punctuation outside quotes, such as “The Golden Rule”. Always punctuate first (U.S. style), except for semicolons and colons.</a:t>
            </a:r>
          </a:p>
          <a:p>
            <a:r>
              <a:rPr lang="en-US" dirty="0" smtClean="0"/>
              <a:t>Inconsistency: spacing should be the same between photos and </a:t>
            </a:r>
            <a:r>
              <a:rPr lang="en-US" dirty="0" err="1" smtClean="0"/>
              <a:t>cutlines</a:t>
            </a:r>
            <a:r>
              <a:rPr lang="en-US" dirty="0" smtClean="0"/>
              <a:t>, heads and text, subheads, etc.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55848" cy="4572000"/>
          </a:xfrm>
        </p:spPr>
        <p:txBody>
          <a:bodyPr>
            <a:normAutofit/>
          </a:bodyPr>
          <a:lstStyle/>
          <a:p>
            <a:r>
              <a:rPr lang="en-US" sz="2400"/>
              <a:t>Romans borrowed from Greek, but changed eight letters: C, D, G, L, P, R, S and V. They also added F and Q.</a:t>
            </a:r>
          </a:p>
          <a:p>
            <a:r>
              <a:rPr lang="en-US" sz="2400"/>
              <a:t>The Roman alphabet is still used today, not much changed from ancient times.</a:t>
            </a:r>
          </a:p>
        </p:txBody>
      </p:sp>
      <p:pic>
        <p:nvPicPr>
          <p:cNvPr id="4" name="Picture 3" descr="ancientromanlet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3248"/>
            <a:ext cx="530133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234"/>
      </p:ext>
    </p:extLst>
  </p:cSld>
  <p:clrMapOvr>
    <a:masterClrMapping/>
  </p:clrMapOvr>
  <p:transition xmlns:p14="http://schemas.microsoft.com/office/powerpoint/2010/main">
    <p:cover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7048"/>
            <a:ext cx="8915400" cy="4572000"/>
          </a:xfrm>
        </p:spPr>
        <p:txBody>
          <a:bodyPr/>
          <a:lstStyle/>
          <a:p>
            <a:r>
              <a:rPr lang="en-US"/>
              <a:t>If you want to know a lot more, and have a lot of fun, with typography, check out </a:t>
            </a:r>
            <a:r>
              <a:rPr lang="en-US">
                <a:hlinkClick r:id="rId2"/>
              </a:rPr>
              <a:t>www.ilovetypography.com.</a:t>
            </a:r>
            <a:endParaRPr lang="en-US"/>
          </a:p>
        </p:txBody>
      </p:sp>
      <p:pic>
        <p:nvPicPr>
          <p:cNvPr id="4" name="Picture 3" descr="Ilovetypograph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4322914" cy="39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7935"/>
      </p:ext>
    </p:extLst>
  </p:cSld>
  <p:clrMapOvr>
    <a:masterClrMapping/>
  </p:clrMapOvr>
  <p:transition xmlns:p14="http://schemas.microsoft.com/office/powerpoint/2010/main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Roman style influenced what we today call </a:t>
            </a:r>
            <a:r>
              <a:rPr lang="en-US" b="1"/>
              <a:t>majuscules</a:t>
            </a:r>
            <a:r>
              <a:rPr lang="en-US"/>
              <a:t>, or capital letters. They were related to writing in stone.</a:t>
            </a:r>
          </a:p>
          <a:p>
            <a:r>
              <a:rPr lang="en-US" b="1"/>
              <a:t>Minuscules</a:t>
            </a:r>
            <a:r>
              <a:rPr lang="en-US"/>
              <a:t>, or small letters, developed more slowly, tied to writing with a pen.</a:t>
            </a:r>
          </a:p>
          <a:p>
            <a:r>
              <a:rPr lang="en-US"/>
              <a:t>But design of both were related to the way Romans held stone tools.</a:t>
            </a:r>
          </a:p>
        </p:txBody>
      </p:sp>
    </p:spTree>
    <p:extLst>
      <p:ext uri="{BB962C8B-B14F-4D97-AF65-F5344CB8AC3E}">
        <p14:creationId xmlns:p14="http://schemas.microsoft.com/office/powerpoint/2010/main" val="1023282150"/>
      </p:ext>
    </p:extLst>
  </p:cSld>
  <p:clrMapOvr>
    <a:masterClrMapping/>
  </p:clrMapOvr>
  <p:transition xmlns:p14="http://schemas.microsoft.com/office/powerpoint/2010/main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After the fall of the Roman Empire (467 C.E.),western writing styles split based on areas of Europe.</a:t>
            </a:r>
          </a:p>
          <a:p>
            <a:r>
              <a:rPr lang="en-US"/>
              <a:t>Cursives are slanted letters, and uncials are rounded letters, written by hand. They became popular from 300-900 C.E.</a:t>
            </a:r>
          </a:p>
        </p:txBody>
      </p:sp>
      <p:pic>
        <p:nvPicPr>
          <p:cNvPr id="4" name="Picture 3" descr="unci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3991544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3111"/>
      </p:ext>
    </p:extLst>
  </p:cSld>
  <p:clrMapOvr>
    <a:masterClrMapping/>
  </p:clrMapOvr>
  <p:transition xmlns:p14="http://schemas.microsoft.com/office/powerpoint/2010/main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for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74458" y="1527048"/>
            <a:ext cx="6231213" cy="4572000"/>
          </a:xfrm>
        </p:spPr>
        <p:txBody>
          <a:bodyPr/>
          <a:lstStyle/>
          <a:p>
            <a:r>
              <a:rPr lang="en-US"/>
              <a:t>During the Middle Ages regional writing styles developed in Britain, France, Italy, Spain, and Germany.</a:t>
            </a:r>
          </a:p>
          <a:p>
            <a:r>
              <a:rPr lang="en-US"/>
              <a:t>Charlemagne tried to re-unify the old Roman Empire in Europe, and re-unify writing styles.</a:t>
            </a:r>
          </a:p>
          <a:p>
            <a:r>
              <a:rPr lang="en-US"/>
              <a:t>Charlemagne’s style came from the Abbot of York, in England. The new idea: combine the minuscule with the majuscule.</a:t>
            </a:r>
          </a:p>
        </p:txBody>
      </p:sp>
      <p:pic>
        <p:nvPicPr>
          <p:cNvPr id="4" name="Picture 3" descr="charlemag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8" y="1676400"/>
            <a:ext cx="223807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6615"/>
      </p:ext>
    </p:extLst>
  </p:cSld>
  <p:clrMapOvr>
    <a:masterClrMapping/>
  </p:clrMapOvr>
  <p:transition xmlns:p14="http://schemas.microsoft.com/office/powerpoint/2010/main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562</TotalTime>
  <Words>2430</Words>
  <Application>Microsoft Macintosh PowerPoint</Application>
  <PresentationFormat>On-screen Show (4:3)</PresentationFormat>
  <Paragraphs>206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Civic</vt:lpstr>
      <vt:lpstr>Typography</vt:lpstr>
      <vt:lpstr>Typography for designers</vt:lpstr>
      <vt:lpstr>Typography for designers</vt:lpstr>
      <vt:lpstr>Typography for designers</vt:lpstr>
      <vt:lpstr> 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  <vt:lpstr>Typography for designers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</dc:title>
  <dc:creator>Ross Collins</dc:creator>
  <cp:lastModifiedBy>Ross Collins</cp:lastModifiedBy>
  <cp:revision>75</cp:revision>
  <dcterms:created xsi:type="dcterms:W3CDTF">2010-02-03T18:55:03Z</dcterms:created>
  <dcterms:modified xsi:type="dcterms:W3CDTF">2012-02-24T18:21:29Z</dcterms:modified>
</cp:coreProperties>
</file>