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306" r:id="rId5"/>
    <p:sldId id="259" r:id="rId6"/>
    <p:sldId id="260" r:id="rId7"/>
    <p:sldId id="261" r:id="rId8"/>
    <p:sldId id="304" r:id="rId9"/>
    <p:sldId id="305" r:id="rId10"/>
    <p:sldId id="262" r:id="rId11"/>
    <p:sldId id="263" r:id="rId12"/>
    <p:sldId id="265" r:id="rId13"/>
    <p:sldId id="301" r:id="rId14"/>
    <p:sldId id="266" r:id="rId15"/>
    <p:sldId id="297" r:id="rId16"/>
    <p:sldId id="267" r:id="rId17"/>
    <p:sldId id="300" r:id="rId18"/>
    <p:sldId id="268" r:id="rId19"/>
    <p:sldId id="302" r:id="rId20"/>
    <p:sldId id="269" r:id="rId21"/>
    <p:sldId id="270" r:id="rId22"/>
    <p:sldId id="271" r:id="rId23"/>
    <p:sldId id="272" r:id="rId24"/>
    <p:sldId id="273" r:id="rId25"/>
    <p:sldId id="274" r:id="rId26"/>
    <p:sldId id="307" r:id="rId27"/>
    <p:sldId id="303" r:id="rId28"/>
    <p:sldId id="275" r:id="rId29"/>
    <p:sldId id="296" r:id="rId30"/>
    <p:sldId id="276" r:id="rId31"/>
    <p:sldId id="277" r:id="rId32"/>
    <p:sldId id="308" r:id="rId33"/>
    <p:sldId id="278" r:id="rId34"/>
    <p:sldId id="309" r:id="rId35"/>
    <p:sldId id="279" r:id="rId36"/>
    <p:sldId id="310" r:id="rId37"/>
    <p:sldId id="280" r:id="rId38"/>
    <p:sldId id="298" r:id="rId39"/>
    <p:sldId id="281" r:id="rId40"/>
    <p:sldId id="282" r:id="rId41"/>
    <p:sldId id="283" r:id="rId42"/>
    <p:sldId id="284" r:id="rId43"/>
    <p:sldId id="285" r:id="rId44"/>
    <p:sldId id="299" r:id="rId45"/>
    <p:sldId id="286" r:id="rId46"/>
    <p:sldId id="287" r:id="rId47"/>
    <p:sldId id="288" r:id="rId48"/>
    <p:sldId id="311" r:id="rId49"/>
    <p:sldId id="289" r:id="rId50"/>
    <p:sldId id="290" r:id="rId51"/>
    <p:sldId id="291" r:id="rId52"/>
    <p:sldId id="292" r:id="rId53"/>
    <p:sldId id="293" r:id="rId54"/>
    <p:sldId id="294" r:id="rId55"/>
    <p:sldId id="29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4660"/>
  </p:normalViewPr>
  <p:slideViewPr>
    <p:cSldViewPr snapToObjects="1">
      <p:cViewPr varScale="1">
        <p:scale>
          <a:sx n="96" d="100"/>
          <a:sy n="96" d="100"/>
        </p:scale>
        <p:origin x="-1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049E425-B84D-467E-94D3-F2B5B6B9B50A}" type="datetimeFigureOut">
              <a:rPr lang="en-US" smtClean="0"/>
              <a:pPr/>
              <a:t>4/16/12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CBF27B0-40F5-4DB2-8B7B-4F6F118A11E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xmlns:p14="http://schemas.microsoft.com/office/powerpoint/2010/mai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9E425-B84D-467E-94D3-F2B5B6B9B50A}" type="datetimeFigureOut">
              <a:rPr lang="en-US" smtClean="0"/>
              <a:pPr/>
              <a:t>4/16/12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9E425-B84D-467E-94D3-F2B5B6B9B50A}" type="datetimeFigureOut">
              <a:rPr lang="en-US" smtClean="0"/>
              <a:pPr/>
              <a:t>4/16/12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9E425-B84D-467E-94D3-F2B5B6B9B50A}" type="datetimeFigureOut">
              <a:rPr lang="en-US" smtClean="0"/>
              <a:pPr/>
              <a:t>4/16/12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49E425-B84D-467E-94D3-F2B5B6B9B50A}" type="datetimeFigureOut">
              <a:rPr lang="en-US" smtClean="0"/>
              <a:pPr/>
              <a:t>4/16/12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CBF27B0-40F5-4DB2-8B7B-4F6F118A11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49E425-B84D-467E-94D3-F2B5B6B9B50A}" type="datetimeFigureOut">
              <a:rPr lang="en-US" smtClean="0"/>
              <a:pPr/>
              <a:t>4/16/12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49E425-B84D-467E-94D3-F2B5B6B9B50A}" type="datetimeFigureOut">
              <a:rPr lang="en-US" smtClean="0"/>
              <a:pPr/>
              <a:t>4/16/12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49E425-B84D-467E-94D3-F2B5B6B9B50A}" type="datetimeFigureOut">
              <a:rPr lang="en-US" smtClean="0"/>
              <a:pPr/>
              <a:t>4/16/12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9E425-B84D-467E-94D3-F2B5B6B9B50A}" type="datetimeFigureOut">
              <a:rPr lang="en-US" smtClean="0"/>
              <a:pPr/>
              <a:t>4/16/12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49E425-B84D-467E-94D3-F2B5B6B9B50A}" type="datetimeFigureOut">
              <a:rPr lang="en-US" smtClean="0"/>
              <a:pPr/>
              <a:t>4/16/12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49E425-B84D-467E-94D3-F2B5B6B9B50A}" type="datetimeFigureOut">
              <a:rPr lang="en-US" smtClean="0"/>
              <a:pPr/>
              <a:t>4/16/12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F27B0-40F5-4DB2-8B7B-4F6F118A11E4}" type="slidenum">
              <a:rPr lang="en-US" smtClean="0"/>
              <a:pPr/>
              <a:t>‹#›</a:t>
            </a:fld>
            <a:endParaRPr lang="en-US"/>
          </a:p>
        </p:txBody>
      </p:sp>
    </p:spTree>
  </p:cSld>
  <p:clrMapOvr>
    <a:masterClrMapping/>
  </p:clrMapOvr>
  <p:transition xmlns:p14="http://schemas.microsoft.com/office/powerpoint/2010/main">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49E425-B84D-467E-94D3-F2B5B6B9B50A}" type="datetimeFigureOut">
              <a:rPr lang="en-US" smtClean="0"/>
              <a:pPr/>
              <a:t>4/16/12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CBF27B0-40F5-4DB2-8B7B-4F6F118A11E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zoom dir="in"/>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SdJtYkAzTw&amp;feature=related" TargetMode="Externa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Covers and papers</a:t>
            </a:r>
            <a:endParaRPr lang="en-US" dirty="0"/>
          </a:p>
        </p:txBody>
      </p:sp>
      <p:sp>
        <p:nvSpPr>
          <p:cNvPr id="3" name="Subtitle 2"/>
          <p:cNvSpPr>
            <a:spLocks noGrp="1"/>
          </p:cNvSpPr>
          <p:nvPr>
            <p:ph type="subTitle" idx="1"/>
          </p:nvPr>
        </p:nvSpPr>
        <p:spPr/>
        <p:txBody>
          <a:bodyPr/>
          <a:lstStyle/>
          <a:p>
            <a:r>
              <a:rPr lang="en-US" dirty="0" smtClean="0"/>
              <a:t>Considerations for covers, paper, and binding</a:t>
            </a:r>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p:txBody>
          <a:bodyPr/>
          <a:lstStyle/>
          <a:p>
            <a:r>
              <a:rPr lang="en-US" dirty="0" smtClean="0"/>
              <a:t>Keep in mind that, except for the front and back cover, readers always see a spread—that is, two pages at the same time. This means that magazine page design is actually a horizontal space, not a vertical space.</a:t>
            </a:r>
          </a:p>
          <a:p>
            <a:r>
              <a:rPr lang="en-US" dirty="0" smtClean="0"/>
              <a:t>Many designers consider this space using the ATSI guidelines: begin with Art (photo or illustration), then Title (headline), Subhead (deck) and Initial capital letter.</a:t>
            </a:r>
            <a:endParaRPr lang="en-US" dirty="0"/>
          </a:p>
        </p:txBody>
      </p:sp>
    </p:spTree>
  </p:cSld>
  <p:clrMapOvr>
    <a:masterClrMapping/>
  </p:clrMapOvr>
  <p:transition xmlns:p14="http://schemas.microsoft.com/office/powerpoint/2010/mai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dirty="0" smtClean="0"/>
              <a:t>Draw a rough of a possible magazine cover design for a class magazine project, based on the guidelines below. Then create a rough using </a:t>
            </a:r>
            <a:r>
              <a:rPr lang="en-US" dirty="0" err="1" smtClean="0"/>
              <a:t>InDesign</a:t>
            </a:r>
            <a:r>
              <a:rPr lang="en-US" dirty="0" smtClean="0"/>
              <a:t>. Incorporate at least one idea from other magazine designs you have seen.</a:t>
            </a:r>
          </a:p>
          <a:p>
            <a:r>
              <a:rPr lang="en-US" sz="2400" dirty="0" smtClean="0"/>
              <a:t>Distinctive look.</a:t>
            </a:r>
          </a:p>
          <a:p>
            <a:r>
              <a:rPr lang="en-US" sz="2400" dirty="0" smtClean="0"/>
              <a:t>Tone or mood.</a:t>
            </a:r>
          </a:p>
          <a:p>
            <a:r>
              <a:rPr lang="en-US" sz="2400" dirty="0" smtClean="0"/>
              <a:t>Logo/nameplate.</a:t>
            </a:r>
          </a:p>
          <a:p>
            <a:r>
              <a:rPr lang="en-US" sz="2400" dirty="0" smtClean="0"/>
              <a:t>Photo or illustration/possible bleeds.</a:t>
            </a:r>
          </a:p>
          <a:p>
            <a:r>
              <a:rPr lang="en-US" sz="2400" dirty="0" smtClean="0"/>
              <a:t>Teasers and blurbs.</a:t>
            </a:r>
          </a:p>
          <a:p>
            <a:r>
              <a:rPr lang="en-US" sz="2400" dirty="0" smtClean="0"/>
              <a:t>Separate cover or self cover</a:t>
            </a:r>
            <a:r>
              <a:rPr lang="en-US" dirty="0" smtClean="0"/>
              <a:t>. </a:t>
            </a:r>
            <a:endParaRPr lang="en-US" dirty="0"/>
          </a:p>
        </p:txBody>
      </p:sp>
    </p:spTree>
  </p:cSld>
  <p:clrMapOvr>
    <a:masterClrMapping/>
  </p:clrMapOvr>
  <p:transition xmlns:p14="http://schemas.microsoft.com/office/powerpoint/2010/mai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We tend to take paper and binding for granted. But the “stock,” as printers call paper, can enhance your design—or detract from it.</a:t>
            </a:r>
          </a:p>
          <a:p>
            <a:r>
              <a:rPr lang="en-US" dirty="0" smtClean="0"/>
              <a:t>A little history: “Paper” came from “papyrus,” an ancient Egyptian word. But Egyptian paper was not like modern paper.</a:t>
            </a:r>
          </a:p>
          <a:p>
            <a:r>
              <a:rPr lang="en-US" dirty="0" smtClean="0"/>
              <a:t>Egyptian paper (papyrus) was made as early as 3000 B.C. by weaving reedy plant stalks together and pasting with sticky juice, then pounding to thin and smooth.</a:t>
            </a:r>
            <a:endParaRPr lang="en-US" dirty="0"/>
          </a:p>
        </p:txBody>
      </p:sp>
    </p:spTree>
  </p:cSld>
  <p:clrMapOvr>
    <a:masterClrMapping/>
  </p:clrMapOvr>
  <p:transition xmlns:p14="http://schemas.microsoft.com/office/powerpoint/2010/mai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An Egyptian papyrus fragment.</a:t>
            </a:r>
            <a:endParaRPr lang="en-US" dirty="0"/>
          </a:p>
        </p:txBody>
      </p:sp>
      <p:pic>
        <p:nvPicPr>
          <p:cNvPr id="4" name="Picture 3" descr="papyrus.png"/>
          <p:cNvPicPr>
            <a:picLocks noChangeAspect="1"/>
          </p:cNvPicPr>
          <p:nvPr/>
        </p:nvPicPr>
        <p:blipFill>
          <a:blip r:embed="rId2"/>
          <a:stretch>
            <a:fillRect/>
          </a:stretch>
        </p:blipFill>
        <p:spPr>
          <a:xfrm>
            <a:off x="1981200" y="2819400"/>
            <a:ext cx="4457143" cy="1866667"/>
          </a:xfrm>
          <a:prstGeom prst="rect">
            <a:avLst/>
          </a:prstGeom>
        </p:spPr>
      </p:pic>
    </p:spTree>
  </p:cSld>
  <p:clrMapOvr>
    <a:masterClrMapping/>
  </p:clrMapOvr>
  <p:transition xmlns:p14="http://schemas.microsoft.com/office/powerpoint/2010/mai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Chinese invented real paper in second century A.D.</a:t>
            </a:r>
          </a:p>
          <a:p>
            <a:r>
              <a:rPr lang="en-US" dirty="0" err="1" smtClean="0"/>
              <a:t>Ts’ai</a:t>
            </a:r>
            <a:r>
              <a:rPr lang="en-US" dirty="0" smtClean="0"/>
              <a:t> Sun is giving credit for floating vegetable fibers such as mulberry bark and bamboo, allowing them to settle, then drying as a sheet.</a:t>
            </a:r>
          </a:p>
          <a:p>
            <a:r>
              <a:rPr lang="en-US" dirty="0" smtClean="0"/>
              <a:t>The technique reached the West about 600 years later, as Arab conquerors in Central Asia brought back a few papermakers.</a:t>
            </a:r>
          </a:p>
          <a:p>
            <a:r>
              <a:rPr lang="en-US" dirty="0" smtClean="0"/>
              <a:t>From North Africa the technique reached Europe , reaching England in 1494. </a:t>
            </a:r>
            <a:endParaRPr lang="en-US" dirty="0"/>
          </a:p>
        </p:txBody>
      </p:sp>
    </p:spTree>
  </p:cSld>
  <p:clrMapOvr>
    <a:masterClrMapping/>
  </p:clrMapOvr>
  <p:transition xmlns:p14="http://schemas.microsoft.com/office/powerpoint/2010/mai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This is the oldest dated printed book on paper that we know of: the Diamond Sutra of the Chinese Tang dynasty, 868 A.D.</a:t>
            </a:r>
            <a:endParaRPr lang="en-US" dirty="0"/>
          </a:p>
        </p:txBody>
      </p:sp>
      <p:pic>
        <p:nvPicPr>
          <p:cNvPr id="4" name="Picture 3" descr="oldestprintedbook.png"/>
          <p:cNvPicPr>
            <a:picLocks noChangeAspect="1"/>
          </p:cNvPicPr>
          <p:nvPr/>
        </p:nvPicPr>
        <p:blipFill>
          <a:blip r:embed="rId2"/>
          <a:stretch>
            <a:fillRect/>
          </a:stretch>
        </p:blipFill>
        <p:spPr>
          <a:xfrm>
            <a:off x="3886200" y="3276600"/>
            <a:ext cx="4469841" cy="2882540"/>
          </a:xfrm>
          <a:prstGeom prst="rect">
            <a:avLst/>
          </a:prstGeom>
        </p:spPr>
      </p:pic>
    </p:spTree>
  </p:cSld>
  <p:clrMapOvr>
    <a:masterClrMapping/>
  </p:clrMapOvr>
  <p:transition xmlns:p14="http://schemas.microsoft.com/office/powerpoint/2010/mai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No paper makers were living in the American colonies before 1690.</a:t>
            </a:r>
          </a:p>
          <a:p>
            <a:r>
              <a:rPr lang="en-US" dirty="0" smtClean="0"/>
              <a:t>Before paper, in the West books were written on vellum.</a:t>
            </a:r>
          </a:p>
          <a:p>
            <a:r>
              <a:rPr lang="en-US" dirty="0" smtClean="0"/>
              <a:t>Vellum is a smooth, processed calf skin designed for writing.</a:t>
            </a:r>
          </a:p>
          <a:p>
            <a:r>
              <a:rPr lang="en-US" dirty="0" smtClean="0"/>
              <a:t>“Vellum,” meaning a modern type of translucent writing paper, is not the same thing! (Can you imagine how expensive it would be?)</a:t>
            </a:r>
            <a:endParaRPr lang="en-US" dirty="0"/>
          </a:p>
        </p:txBody>
      </p:sp>
    </p:spTree>
  </p:cSld>
  <p:clrMapOvr>
    <a:masterClrMapping/>
  </p:clrMapOvr>
  <p:transition xmlns:p14="http://schemas.microsoft.com/office/powerpoint/2010/mai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A medieval illuminated manuscript on calf skin vellum vs. modern “vellum” paper.</a:t>
            </a:r>
            <a:endParaRPr lang="en-US" dirty="0"/>
          </a:p>
        </p:txBody>
      </p:sp>
      <p:pic>
        <p:nvPicPr>
          <p:cNvPr id="4" name="Picture 3" descr="vellum.png"/>
          <p:cNvPicPr>
            <a:picLocks noChangeAspect="1"/>
          </p:cNvPicPr>
          <p:nvPr/>
        </p:nvPicPr>
        <p:blipFill>
          <a:blip r:embed="rId2"/>
          <a:stretch>
            <a:fillRect/>
          </a:stretch>
        </p:blipFill>
        <p:spPr>
          <a:xfrm>
            <a:off x="457200" y="4038600"/>
            <a:ext cx="3784127" cy="2463492"/>
          </a:xfrm>
          <a:prstGeom prst="rect">
            <a:avLst/>
          </a:prstGeom>
        </p:spPr>
      </p:pic>
      <p:pic>
        <p:nvPicPr>
          <p:cNvPr id="5" name="Picture 4" descr="modernvellum.png"/>
          <p:cNvPicPr>
            <a:picLocks noChangeAspect="1"/>
          </p:cNvPicPr>
          <p:nvPr/>
        </p:nvPicPr>
        <p:blipFill>
          <a:blip r:embed="rId3"/>
          <a:stretch>
            <a:fillRect/>
          </a:stretch>
        </p:blipFill>
        <p:spPr>
          <a:xfrm>
            <a:off x="4953000" y="2971676"/>
            <a:ext cx="2733225" cy="3530416"/>
          </a:xfrm>
          <a:prstGeom prst="rect">
            <a:avLst/>
          </a:prstGeom>
        </p:spPr>
      </p:pic>
    </p:spTree>
  </p:cSld>
  <p:clrMapOvr>
    <a:masterClrMapping/>
  </p:clrMapOvr>
  <p:transition xmlns:p14="http://schemas.microsoft.com/office/powerpoint/2010/mai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2250604" y="1417638"/>
            <a:ext cx="6436196" cy="4891722"/>
          </a:xfrm>
        </p:spPr>
        <p:txBody>
          <a:bodyPr>
            <a:normAutofit/>
          </a:bodyPr>
          <a:lstStyle/>
          <a:p>
            <a:r>
              <a:rPr lang="en-US" dirty="0" smtClean="0"/>
              <a:t>Real paper today is a kind of cellulose. While all plants contain some cellulose, most paper today is based on cotton (rag) or wood (pulp).</a:t>
            </a:r>
          </a:p>
          <a:p>
            <a:r>
              <a:rPr lang="en-US" dirty="0" smtClean="0"/>
              <a:t>Before the invention of an automatic paper machine in 1798, patented in 1801 by Henry </a:t>
            </a:r>
            <a:r>
              <a:rPr lang="en-US" dirty="0" err="1" smtClean="0"/>
              <a:t>Fourdrinier</a:t>
            </a:r>
            <a:r>
              <a:rPr lang="en-US" dirty="0" smtClean="0"/>
              <a:t>, paper was made by hand, sheet by sheet, normally using cotton or linen rags. Paper was expensive.</a:t>
            </a:r>
          </a:p>
          <a:p>
            <a:pPr>
              <a:buNone/>
            </a:pPr>
            <a:endParaRPr lang="en-US" dirty="0"/>
          </a:p>
        </p:txBody>
      </p:sp>
      <p:pic>
        <p:nvPicPr>
          <p:cNvPr id="4" name="Picture 3" descr="fourdrini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907167"/>
            <a:ext cx="2022004" cy="2265033"/>
          </a:xfrm>
          <a:prstGeom prst="rect">
            <a:avLst/>
          </a:prstGeom>
        </p:spPr>
      </p:pic>
    </p:spTree>
  </p:cSld>
  <p:clrMapOvr>
    <a:masterClrMapping/>
  </p:clrMapOvr>
  <p:transition xmlns:p14="http://schemas.microsoft.com/office/powerpoint/2010/mai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The automated wood pulp process using the </a:t>
            </a:r>
            <a:r>
              <a:rPr lang="en-US" dirty="0" err="1" smtClean="0"/>
              <a:t>Fourdrinier</a:t>
            </a:r>
            <a:r>
              <a:rPr lang="en-US" dirty="0" smtClean="0"/>
              <a:t> machine as shown below allowed paper makers to turn out 500,000 cheap sheets instead of 5,000 expensive ones.</a:t>
            </a:r>
            <a:endParaRPr lang="en-US" dirty="0"/>
          </a:p>
        </p:txBody>
      </p:sp>
      <p:pic>
        <p:nvPicPr>
          <p:cNvPr id="4" name="Picture 3" descr="fourdriniermachine.png"/>
          <p:cNvPicPr>
            <a:picLocks noChangeAspect="1"/>
          </p:cNvPicPr>
          <p:nvPr/>
        </p:nvPicPr>
        <p:blipFill>
          <a:blip r:embed="rId2"/>
          <a:stretch>
            <a:fillRect/>
          </a:stretch>
        </p:blipFill>
        <p:spPr>
          <a:xfrm>
            <a:off x="4572000" y="3505200"/>
            <a:ext cx="3834920" cy="2996825"/>
          </a:xfrm>
          <a:prstGeom prst="rect">
            <a:avLst/>
          </a:prstGeom>
        </p:spPr>
      </p:pic>
    </p:spTree>
  </p:cSld>
  <p:clrMapOvr>
    <a:masterClrMapping/>
  </p:clrMapOvr>
  <p:transition xmlns:p14="http://schemas.microsoft.com/office/powerpoint/2010/mai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p:txBody>
          <a:bodyPr/>
          <a:lstStyle/>
          <a:p>
            <a:pPr>
              <a:buNone/>
            </a:pPr>
            <a:r>
              <a:rPr lang="en-US" dirty="0" smtClean="0"/>
              <a:t>The cover of a magazine is most important. It has to attract readers quickly.</a:t>
            </a:r>
          </a:p>
          <a:p>
            <a:r>
              <a:rPr lang="en-US" dirty="0" smtClean="0"/>
              <a:t>A good cover should identify magazine, set it apart from others.</a:t>
            </a:r>
          </a:p>
          <a:p>
            <a:r>
              <a:rPr lang="en-US" dirty="0" smtClean="0"/>
              <a:t>It should attract attention of primary audience.</a:t>
            </a:r>
          </a:p>
          <a:p>
            <a:r>
              <a:rPr lang="en-US" dirty="0" smtClean="0"/>
              <a:t>It should encourage the reader to open the magazine.</a:t>
            </a:r>
          </a:p>
          <a:p>
            <a:r>
              <a:rPr lang="en-US" dirty="0" smtClean="0"/>
              <a:t>It should set the tone, the mood of the magazine.</a:t>
            </a: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Development of paper based on wood pulp made mass media possible. Before this, newspapers and magazines were expensive, and of limited circulation.</a:t>
            </a:r>
          </a:p>
          <a:p>
            <a:r>
              <a:rPr lang="en-US" dirty="0" smtClean="0"/>
              <a:t>Wood-pulp based paper has a disadvantage. It is processed in an acid bath. Some acid remains in the paper. Exposed to air and light, the acid breaks down the fibers until the yellowed paper crumbles.</a:t>
            </a:r>
          </a:p>
          <a:p>
            <a:r>
              <a:rPr lang="en-US" dirty="0" smtClean="0"/>
              <a:t>The is especially the case for cheap papers, such as newsprint.</a:t>
            </a:r>
            <a:endParaRPr lang="en-US" dirty="0"/>
          </a:p>
        </p:txBody>
      </p:sp>
    </p:spTree>
  </p:cSld>
  <p:clrMapOvr>
    <a:masterClrMapping/>
  </p:clrMapOvr>
  <p:transition xmlns:p14="http://schemas.microsoft.com/office/powerpoint/2010/mai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Entire libraries are crumbling, and conservation of our heritage has become a major concern.</a:t>
            </a:r>
          </a:p>
          <a:p>
            <a:r>
              <a:rPr lang="en-US" dirty="0" smtClean="0"/>
              <a:t>Note that books printed in the early 1800s or earlier are generally in much  better shape than those printed later.</a:t>
            </a:r>
          </a:p>
          <a:p>
            <a:r>
              <a:rPr lang="en-US" dirty="0" smtClean="0"/>
              <a:t>Acid-free, archival quality stock is available, but it is more expensive. It is seldom used for day-to-day mass media publications.</a:t>
            </a:r>
            <a:endParaRPr lang="en-US" dirty="0"/>
          </a:p>
        </p:txBody>
      </p:sp>
    </p:spTree>
  </p:cSld>
  <p:clrMapOvr>
    <a:masterClrMapping/>
  </p:clrMapOvr>
  <p:transition xmlns:p14="http://schemas.microsoft.com/office/powerpoint/2010/mai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To manufacture paper, cotton (rags) or wood pulp is “cooked,” that is, ground with chemicals and bleached to make white pulp.</a:t>
            </a:r>
          </a:p>
          <a:p>
            <a:r>
              <a:rPr lang="en-US" dirty="0" smtClean="0"/>
              <a:t>The fibers are beaten to produce a gelatinous mass that will stick together. At this point, the pulp is more than 90 percent water.</a:t>
            </a:r>
          </a:p>
          <a:p>
            <a:r>
              <a:rPr lang="en-US" dirty="0" smtClean="0"/>
              <a:t>The slurry is strained through a fine screen. As it goes through the screen, fibers line up, giving the paper a “grain.”</a:t>
            </a:r>
          </a:p>
          <a:p>
            <a:pPr>
              <a:buNone/>
            </a:pPr>
            <a:r>
              <a:rPr lang="en-US" dirty="0" smtClean="0"/>
              <a:t> </a:t>
            </a:r>
            <a:endParaRPr lang="en-US" dirty="0"/>
          </a:p>
        </p:txBody>
      </p:sp>
    </p:spTree>
  </p:cSld>
  <p:clrMapOvr>
    <a:masterClrMapping/>
  </p:clrMapOvr>
  <p:transition xmlns:p14="http://schemas.microsoft.com/office/powerpoint/2010/mai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paper includes short and long fibers. Short fibers give paper smoothness; long fibers give paper strength.</a:t>
            </a:r>
          </a:p>
          <a:p>
            <a:r>
              <a:rPr lang="en-US" dirty="0" smtClean="0"/>
              <a:t>The caustic soda used to produce short fibers, and the sulfates or sulfites used to produce long fibers explain why paper degrades in the air.</a:t>
            </a:r>
          </a:p>
          <a:p>
            <a:r>
              <a:rPr lang="en-US" dirty="0" smtClean="0"/>
              <a:t>The paper is dried on a conveyer belt, squeezing and blotting between felt cloth rollers. The side facing the roller is called the “felt side”</a:t>
            </a:r>
            <a:endParaRPr lang="en-US" dirty="0"/>
          </a:p>
        </p:txBody>
      </p:sp>
    </p:spTree>
  </p:cSld>
  <p:clrMapOvr>
    <a:masterClrMapping/>
  </p:clrMapOvr>
  <p:transition xmlns:p14="http://schemas.microsoft.com/office/powerpoint/2010/mai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57200" y="1600200"/>
            <a:ext cx="4724400" cy="4709160"/>
          </a:xfrm>
        </p:spPr>
        <p:txBody>
          <a:bodyPr/>
          <a:lstStyle/>
          <a:p>
            <a:r>
              <a:rPr lang="en-US" dirty="0" smtClean="0"/>
              <a:t>During drying paper can be pressed with a design called a “dandy roll” to produce a watermark. Note: graphic designers should always use paper with the watermark facing right side up, not reversed.</a:t>
            </a:r>
          </a:p>
        </p:txBody>
      </p:sp>
      <p:pic>
        <p:nvPicPr>
          <p:cNvPr id="4" name="Picture 3" descr="water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752600"/>
            <a:ext cx="3391105" cy="3276600"/>
          </a:xfrm>
          <a:prstGeom prst="rect">
            <a:avLst/>
          </a:prstGeom>
        </p:spPr>
      </p:pic>
    </p:spTree>
  </p:cSld>
  <p:clrMapOvr>
    <a:masterClrMapping/>
  </p:clrMapOvr>
  <p:transition xmlns:p14="http://schemas.microsoft.com/office/powerpoint/2010/mai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The paper is dried to a maximum of 7-10 percent moisture, and rolled.</a:t>
            </a:r>
          </a:p>
          <a:p>
            <a:r>
              <a:rPr lang="en-US" dirty="0" smtClean="0"/>
              <a:t>Sizing may be added to the paper process, producing stock with more “ink holdout,” that is, less dot gain.</a:t>
            </a:r>
          </a:p>
        </p:txBody>
      </p:sp>
    </p:spTree>
  </p:cSld>
  <p:clrMapOvr>
    <a:masterClrMapping/>
  </p:clrMapOvr>
  <p:transition xmlns:p14="http://schemas.microsoft.com/office/powerpoint/2010/mai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and binding</a:t>
            </a:r>
          </a:p>
        </p:txBody>
      </p:sp>
      <p:sp>
        <p:nvSpPr>
          <p:cNvPr id="3" name="Content Placeholder 2"/>
          <p:cNvSpPr>
            <a:spLocks noGrp="1"/>
          </p:cNvSpPr>
          <p:nvPr>
            <p:ph idx="1"/>
          </p:nvPr>
        </p:nvSpPr>
        <p:spPr/>
        <p:txBody>
          <a:bodyPr/>
          <a:lstStyle/>
          <a:p>
            <a:r>
              <a:rPr lang="en-US" dirty="0"/>
              <a:t>Heated rollers can polish a paper surface, called “</a:t>
            </a:r>
            <a:r>
              <a:rPr lang="en-US" dirty="0" err="1"/>
              <a:t>calendering</a:t>
            </a:r>
            <a:r>
              <a:rPr lang="en-US" dirty="0"/>
              <a:t>,” note, not the same spelling as the calendar on your wall.</a:t>
            </a:r>
          </a:p>
          <a:p>
            <a:r>
              <a:rPr lang="en-US" dirty="0"/>
              <a:t>Fillers may be added to make the paper more smooth, particularly cheap quality newsprint that has to absorb ink quickly. The use of caustic soda and greater short fibers in this process explains why newsprint degrades so quickly.</a:t>
            </a:r>
          </a:p>
        </p:txBody>
      </p:sp>
    </p:spTree>
    <p:extLst>
      <p:ext uri="{BB962C8B-B14F-4D97-AF65-F5344CB8AC3E}">
        <p14:creationId xmlns:p14="http://schemas.microsoft.com/office/powerpoint/2010/main" val="3462331718"/>
      </p:ext>
    </p:extLst>
  </p:cSld>
  <p:clrMapOvr>
    <a:masterClrMapping/>
  </p:clrMapOvr>
  <p:transition xmlns:p14="http://schemas.microsoft.com/office/powerpoint/2010/mai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57200" y="1600200"/>
            <a:ext cx="3352800" cy="4709160"/>
          </a:xfrm>
        </p:spPr>
        <p:txBody>
          <a:bodyPr/>
          <a:lstStyle/>
          <a:p>
            <a:r>
              <a:rPr lang="en-US" dirty="0" smtClean="0"/>
              <a:t>Here is a sketch of the paper-making process.</a:t>
            </a:r>
            <a:endParaRPr lang="en-US" dirty="0"/>
          </a:p>
        </p:txBody>
      </p:sp>
      <p:pic>
        <p:nvPicPr>
          <p:cNvPr id="4" name="Picture 3" descr="papermakingprocess.png"/>
          <p:cNvPicPr>
            <a:picLocks noChangeAspect="1"/>
          </p:cNvPicPr>
          <p:nvPr/>
        </p:nvPicPr>
        <p:blipFill>
          <a:blip r:embed="rId2"/>
          <a:stretch>
            <a:fillRect/>
          </a:stretch>
        </p:blipFill>
        <p:spPr>
          <a:xfrm>
            <a:off x="3810000" y="1752600"/>
            <a:ext cx="4499290" cy="4815417"/>
          </a:xfrm>
          <a:prstGeom prst="rect">
            <a:avLst/>
          </a:prstGeom>
        </p:spPr>
      </p:pic>
    </p:spTree>
  </p:cSld>
  <p:clrMapOvr>
    <a:masterClrMapping/>
  </p:clrMapOvr>
  <p:transition xmlns:p14="http://schemas.microsoft.com/office/powerpoint/2010/mai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The shiny paper used for many high-quality magazine covers is called coated stock.</a:t>
            </a:r>
          </a:p>
          <a:p>
            <a:r>
              <a:rPr lang="en-US" dirty="0" smtClean="0"/>
              <a:t>Coated stock is paper made shiny by coating with mostly calcium carbonate—that is, clay. </a:t>
            </a:r>
          </a:p>
          <a:p>
            <a:r>
              <a:rPr lang="en-US" dirty="0" smtClean="0"/>
              <a:t>Dull coated stock is also available, less glare so easier to read.</a:t>
            </a:r>
          </a:p>
          <a:p>
            <a:r>
              <a:rPr lang="en-US" dirty="0" smtClean="0"/>
              <a:t>Coated stock is needed for high quality photo reproduction, because the ink dries by oxidation, and not soaking into the paper.</a:t>
            </a:r>
            <a:endParaRPr lang="en-US" dirty="0"/>
          </a:p>
        </p:txBody>
      </p:sp>
    </p:spTree>
  </p:cSld>
  <p:clrMapOvr>
    <a:masterClrMapping/>
  </p:clrMapOvr>
  <p:transition xmlns:p14="http://schemas.microsoft.com/office/powerpoint/2010/mai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pPr>
              <a:buNone/>
            </a:pPr>
            <a:r>
              <a:rPr lang="en-US" dirty="0" smtClean="0"/>
              <a:t>Here is a quick tour of a </a:t>
            </a:r>
            <a:r>
              <a:rPr lang="en-US" dirty="0" smtClean="0">
                <a:hlinkClick r:id="rId2"/>
              </a:rPr>
              <a:t>Wisconsin paper mill.</a:t>
            </a:r>
            <a:r>
              <a:rPr lang="en-US" dirty="0" smtClean="0"/>
              <a:t> </a:t>
            </a:r>
            <a:r>
              <a:rPr lang="en-US" sz="1400" dirty="0" smtClean="0"/>
              <a:t>[</a:t>
            </a:r>
            <a:r>
              <a:rPr lang="en-US" sz="1400">
                <a:solidFill>
                  <a:srgbClr val="000000"/>
                </a:solidFill>
                <a:latin typeface="Lucida Grande"/>
                <a:ea typeface="Lucida Grande"/>
                <a:cs typeface="Lucida Grande"/>
              </a:rPr>
              <a:t>http://www.youtube.com/watch?v=7SdJtYkAzTw&amp;feature=related]</a:t>
            </a:r>
            <a:endParaRPr lang="en-US" sz="1400" dirty="0" smtClean="0"/>
          </a:p>
        </p:txBody>
      </p:sp>
      <p:pic>
        <p:nvPicPr>
          <p:cNvPr id="4" name="Picture 3" descr="papermaking.png"/>
          <p:cNvPicPr>
            <a:picLocks noChangeAspect="1"/>
          </p:cNvPicPr>
          <p:nvPr/>
        </p:nvPicPr>
        <p:blipFill>
          <a:blip r:embed="rId3"/>
          <a:stretch>
            <a:fillRect/>
          </a:stretch>
        </p:blipFill>
        <p:spPr>
          <a:xfrm>
            <a:off x="2209800" y="2590800"/>
            <a:ext cx="4146175" cy="3076760"/>
          </a:xfrm>
          <a:prstGeom prst="rect">
            <a:avLst/>
          </a:prstGeom>
        </p:spPr>
      </p:pic>
    </p:spTree>
  </p:cSld>
  <p:clrMapOvr>
    <a:masterClrMapping/>
  </p:clrMapOvr>
  <p:transition xmlns:p14="http://schemas.microsoft.com/office/powerpoint/2010/mai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p:txBody>
          <a:bodyPr/>
          <a:lstStyle/>
          <a:p>
            <a:pPr>
              <a:buNone/>
            </a:pPr>
            <a:r>
              <a:rPr lang="en-US" dirty="0" smtClean="0"/>
              <a:t>Usually on a magazine cover you need to include:</a:t>
            </a:r>
          </a:p>
          <a:p>
            <a:r>
              <a:rPr lang="en-US" dirty="0" smtClean="0"/>
              <a:t>A logo and/or nameplate.</a:t>
            </a:r>
          </a:p>
          <a:p>
            <a:r>
              <a:rPr lang="en-US" dirty="0" smtClean="0"/>
              <a:t>Date, volume number.</a:t>
            </a:r>
          </a:p>
          <a:p>
            <a:r>
              <a:rPr lang="en-US" dirty="0" smtClean="0"/>
              <a:t>Price, if sold, and UPC (scan) symbol.</a:t>
            </a:r>
          </a:p>
          <a:p>
            <a:r>
              <a:rPr lang="en-US" dirty="0" smtClean="0"/>
              <a:t>Room for address label, if mailed.</a:t>
            </a: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pPr>
              <a:buNone/>
            </a:pPr>
            <a:r>
              <a:rPr lang="en-US" dirty="0" smtClean="0"/>
              <a:t>Most graphic designers rely on four basic kinds of stock:</a:t>
            </a:r>
          </a:p>
          <a:p>
            <a:r>
              <a:rPr lang="en-US" dirty="0" smtClean="0"/>
              <a:t>Newsprint.</a:t>
            </a:r>
          </a:p>
          <a:p>
            <a:r>
              <a:rPr lang="en-US" dirty="0" smtClean="0"/>
              <a:t>Book.</a:t>
            </a:r>
          </a:p>
          <a:p>
            <a:r>
              <a:rPr lang="en-US" dirty="0" smtClean="0"/>
              <a:t>Writing.</a:t>
            </a:r>
          </a:p>
          <a:p>
            <a:r>
              <a:rPr lang="en-US" dirty="0" smtClean="0"/>
              <a:t>Cover stock.</a:t>
            </a:r>
            <a:endParaRPr lang="en-US" dirty="0"/>
          </a:p>
        </p:txBody>
      </p:sp>
    </p:spTree>
  </p:cSld>
  <p:clrMapOvr>
    <a:masterClrMapping/>
  </p:clrMapOvr>
  <p:transition xmlns:p14="http://schemas.microsoft.com/office/powerpoint/2010/mai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419600" y="1371600"/>
            <a:ext cx="4724400" cy="4709160"/>
          </a:xfrm>
        </p:spPr>
        <p:txBody>
          <a:bodyPr/>
          <a:lstStyle/>
          <a:p>
            <a:r>
              <a:rPr lang="en-US" dirty="0" smtClean="0"/>
              <a:t>Newsprint is most common. It is cheap, and can be used for publication which must be distributed within hours of their printing.</a:t>
            </a:r>
          </a:p>
          <a:p>
            <a:r>
              <a:rPr lang="en-US" dirty="0" smtClean="0"/>
              <a:t>It has low strength, and little permanence.</a:t>
            </a:r>
          </a:p>
        </p:txBody>
      </p:sp>
      <p:pic>
        <p:nvPicPr>
          <p:cNvPr id="4" name="Picture 3" descr="newspr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7" y="1584960"/>
            <a:ext cx="4244829" cy="4206240"/>
          </a:xfrm>
          <a:prstGeom prst="rect">
            <a:avLst/>
          </a:prstGeom>
        </p:spPr>
      </p:pic>
    </p:spTree>
  </p:cSld>
  <p:clrMapOvr>
    <a:masterClrMapping/>
  </p:clrMapOvr>
  <p:transition xmlns:p14="http://schemas.microsoft.com/office/powerpoint/2010/mai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and binding</a:t>
            </a:r>
          </a:p>
        </p:txBody>
      </p:sp>
      <p:sp>
        <p:nvSpPr>
          <p:cNvPr id="3" name="Content Placeholder 2"/>
          <p:cNvSpPr>
            <a:spLocks noGrp="1"/>
          </p:cNvSpPr>
          <p:nvPr>
            <p:ph idx="1"/>
          </p:nvPr>
        </p:nvSpPr>
        <p:spPr/>
        <p:txBody>
          <a:bodyPr/>
          <a:lstStyle/>
          <a:p>
            <a:r>
              <a:rPr lang="en-US" dirty="0"/>
              <a:t>It also tends to look cheap, and so not a good choice for a higher quality publication.</a:t>
            </a:r>
          </a:p>
          <a:p>
            <a:r>
              <a:rPr lang="en-US" dirty="0"/>
              <a:t>Newsprint produces a “genre” of newspaper; if a graphic designer uses it, people will presume a quickly produced publication.</a:t>
            </a:r>
          </a:p>
        </p:txBody>
      </p:sp>
    </p:spTree>
    <p:extLst>
      <p:ext uri="{BB962C8B-B14F-4D97-AF65-F5344CB8AC3E}">
        <p14:creationId xmlns:p14="http://schemas.microsoft.com/office/powerpoint/2010/main" val="1840866558"/>
      </p:ext>
    </p:extLst>
  </p:cSld>
  <p:clrMapOvr>
    <a:masterClrMapping/>
  </p:clrMapOvr>
  <p:transition xmlns:p14="http://schemas.microsoft.com/office/powerpoint/2010/mai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Book stock is offered in a huge variety of styles and sizes. It is most common in our classrooms and offices. Standard size is 25 inches by 38 inches.</a:t>
            </a:r>
          </a:p>
          <a:p>
            <a:r>
              <a:rPr lang="en-US" dirty="0" smtClean="0"/>
              <a:t>Book may be wove or laid. Wove means the texture is smooth. Laid means the texture has a “tooth,” or rougher feel, more like hand-made paper. It is produced using a dandy roll.</a:t>
            </a:r>
          </a:p>
        </p:txBody>
      </p:sp>
    </p:spTree>
  </p:cSld>
  <p:clrMapOvr>
    <a:masterClrMapping/>
  </p:clrMapOvr>
  <p:transition xmlns:p14="http://schemas.microsoft.com/office/powerpoint/2010/mai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and binding</a:t>
            </a:r>
          </a:p>
        </p:txBody>
      </p:sp>
      <p:sp>
        <p:nvSpPr>
          <p:cNvPr id="3" name="Content Placeholder 2"/>
          <p:cNvSpPr>
            <a:spLocks noGrp="1"/>
          </p:cNvSpPr>
          <p:nvPr>
            <p:ph idx="1"/>
          </p:nvPr>
        </p:nvSpPr>
        <p:spPr/>
        <p:txBody>
          <a:bodyPr/>
          <a:lstStyle/>
          <a:p>
            <a:r>
              <a:rPr lang="en-US" dirty="0"/>
              <a:t>Laid stock sometimes has deckle edges—rough, ragged edges simulating hand-made stock.</a:t>
            </a:r>
          </a:p>
        </p:txBody>
      </p:sp>
      <p:pic>
        <p:nvPicPr>
          <p:cNvPr id="4" name="Picture 3" descr="paperdecklee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3581400"/>
            <a:ext cx="6311900" cy="1866900"/>
          </a:xfrm>
          <a:prstGeom prst="rect">
            <a:avLst/>
          </a:prstGeom>
        </p:spPr>
      </p:pic>
    </p:spTree>
    <p:extLst>
      <p:ext uri="{BB962C8B-B14F-4D97-AF65-F5344CB8AC3E}">
        <p14:creationId xmlns:p14="http://schemas.microsoft.com/office/powerpoint/2010/main" val="4211300174"/>
      </p:ext>
    </p:extLst>
  </p:cSld>
  <p:clrMapOvr>
    <a:masterClrMapping/>
  </p:clrMapOvr>
  <p:transition xmlns:p14="http://schemas.microsoft.com/office/powerpoint/2010/mai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Writing paper is high-quality stock for stationery or invitations. The highest quality is called bond, and it usually contains cloth or rag content. Standard size is 17 inches by 22 inches.</a:t>
            </a:r>
          </a:p>
          <a:p>
            <a:r>
              <a:rPr lang="en-US" dirty="0" smtClean="0"/>
              <a:t>Highest quality is 100 percent rag; other quality may be 75 percent, 50 percent, or 25 percent.</a:t>
            </a:r>
          </a:p>
        </p:txBody>
      </p:sp>
    </p:spTree>
  </p:cSld>
  <p:clrMapOvr>
    <a:masterClrMapping/>
  </p:clrMapOvr>
  <p:transition xmlns:p14="http://schemas.microsoft.com/office/powerpoint/2010/mai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and binding</a:t>
            </a:r>
          </a:p>
        </p:txBody>
      </p:sp>
      <p:sp>
        <p:nvSpPr>
          <p:cNvPr id="3" name="Content Placeholder 2"/>
          <p:cNvSpPr>
            <a:spLocks noGrp="1"/>
          </p:cNvSpPr>
          <p:nvPr>
            <p:ph idx="1"/>
          </p:nvPr>
        </p:nvSpPr>
        <p:spPr/>
        <p:txBody>
          <a:bodyPr/>
          <a:lstStyle/>
          <a:p>
            <a:r>
              <a:rPr lang="en-US" dirty="0"/>
              <a:t>Usually the paper contains a watermark indicating its rag content. </a:t>
            </a:r>
          </a:p>
          <a:p>
            <a:r>
              <a:rPr lang="en-US" dirty="0"/>
              <a:t>Rag stock paper has a crisp feel of quality.</a:t>
            </a:r>
          </a:p>
        </p:txBody>
      </p:sp>
      <p:pic>
        <p:nvPicPr>
          <p:cNvPr id="4" name="Picture 3" descr="paper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356976"/>
            <a:ext cx="3737850" cy="3120023"/>
          </a:xfrm>
          <a:prstGeom prst="rect">
            <a:avLst/>
          </a:prstGeom>
        </p:spPr>
      </p:pic>
    </p:spTree>
    <p:extLst>
      <p:ext uri="{BB962C8B-B14F-4D97-AF65-F5344CB8AC3E}">
        <p14:creationId xmlns:p14="http://schemas.microsoft.com/office/powerpoint/2010/main" val="2414371607"/>
      </p:ext>
    </p:extLst>
  </p:cSld>
  <p:clrMapOvr>
    <a:masterClrMapping/>
  </p:clrMapOvr>
  <p:transition xmlns:p14="http://schemas.microsoft.com/office/powerpoint/2010/mai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Cover stock is basically thick versions of writing papers. Standard size is 20 inches by 26 inches.</a:t>
            </a:r>
          </a:p>
          <a:p>
            <a:r>
              <a:rPr lang="en-US" dirty="0" smtClean="0"/>
              <a:t>“Bristol board” is actually not cover stock. It is a solid or laminated heavy weight paper for posters, business cards, folders, or other items requiring extras strength. </a:t>
            </a:r>
          </a:p>
          <a:p>
            <a:r>
              <a:rPr lang="en-US" dirty="0" smtClean="0"/>
              <a:t>It is normally 6 mils (.006 of one inch) thick.</a:t>
            </a:r>
            <a:endParaRPr lang="en-US" dirty="0"/>
          </a:p>
        </p:txBody>
      </p:sp>
    </p:spTree>
  </p:cSld>
  <p:clrMapOvr>
    <a:masterClrMapping/>
  </p:clrMapOvr>
  <p:transition xmlns:p14="http://schemas.microsoft.com/office/powerpoint/2010/mai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Here is an example of high-quality laid paper.</a:t>
            </a:r>
            <a:endParaRPr lang="en-US" dirty="0"/>
          </a:p>
        </p:txBody>
      </p:sp>
      <p:pic>
        <p:nvPicPr>
          <p:cNvPr id="4" name="Picture 3" descr="laidpaper.png"/>
          <p:cNvPicPr>
            <a:picLocks noChangeAspect="1"/>
          </p:cNvPicPr>
          <p:nvPr/>
        </p:nvPicPr>
        <p:blipFill>
          <a:blip r:embed="rId2"/>
          <a:stretch>
            <a:fillRect/>
          </a:stretch>
        </p:blipFill>
        <p:spPr>
          <a:xfrm>
            <a:off x="1302159" y="2474440"/>
            <a:ext cx="6539682" cy="3834920"/>
          </a:xfrm>
          <a:prstGeom prst="rect">
            <a:avLst/>
          </a:prstGeom>
        </p:spPr>
      </p:pic>
    </p:spTree>
  </p:cSld>
  <p:clrMapOvr>
    <a:masterClrMapping/>
  </p:clrMapOvr>
  <p:transition xmlns:p14="http://schemas.microsoft.com/office/powerpoint/2010/mai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Paper is ordered by weight, measured in “caliper” or thickness, based on mils. One mil is one one-</a:t>
            </a:r>
            <a:r>
              <a:rPr lang="en-US" dirty="0" err="1" smtClean="0"/>
              <a:t>thousanth</a:t>
            </a:r>
            <a:r>
              <a:rPr lang="en-US" dirty="0" smtClean="0"/>
              <a:t> (.001) of an inch. For example, 8 mil caliper is .008 of an inch.</a:t>
            </a:r>
          </a:p>
          <a:p>
            <a:r>
              <a:rPr lang="en-US" dirty="0" smtClean="0"/>
              <a:t>“Basis weight” is the weight of one ream, or 500 sheets, cut to industry standard. For example, if industry standard for book is 20 by 26, and 500 sheets of that weighs 80 pounds, you have 80-pound basis weight paper. </a:t>
            </a:r>
          </a:p>
          <a:p>
            <a:endParaRPr lang="en-US" dirty="0"/>
          </a:p>
        </p:txBody>
      </p:sp>
    </p:spTree>
  </p:cSld>
  <p:clrMapOvr>
    <a:masterClrMapping/>
  </p:clrMapOvr>
  <p:transition xmlns:p14="http://schemas.microsoft.com/office/powerpoint/2010/mai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Magazine covers</a:t>
            </a:r>
          </a:p>
        </p:txBody>
      </p:sp>
      <p:sp>
        <p:nvSpPr>
          <p:cNvPr id="3" name="Content Placeholder 2"/>
          <p:cNvSpPr>
            <a:spLocks noGrp="1"/>
          </p:cNvSpPr>
          <p:nvPr>
            <p:ph idx="1"/>
          </p:nvPr>
        </p:nvSpPr>
        <p:spPr>
          <a:xfrm>
            <a:off x="457200" y="1600200"/>
            <a:ext cx="2895600" cy="4709160"/>
          </a:xfrm>
        </p:spPr>
        <p:txBody>
          <a:bodyPr>
            <a:normAutofit/>
          </a:bodyPr>
          <a:lstStyle/>
          <a:p>
            <a:r>
              <a:rPr lang="en-US" sz="2000" dirty="0"/>
              <a:t>Research shows depiction of a famous person on a cover will sell more magazines. If a celebrity is shown wearing less clothing, it will sell even more magazines! </a:t>
            </a:r>
          </a:p>
        </p:txBody>
      </p:sp>
      <p:pic>
        <p:nvPicPr>
          <p:cNvPr id="4" name="Picture 3" descr="magazineesqui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52600"/>
            <a:ext cx="5574603" cy="4469841"/>
          </a:xfrm>
          <a:prstGeom prst="rect">
            <a:avLst/>
          </a:prstGeom>
        </p:spPr>
      </p:pic>
    </p:spTree>
    <p:extLst>
      <p:ext uri="{BB962C8B-B14F-4D97-AF65-F5344CB8AC3E}">
        <p14:creationId xmlns:p14="http://schemas.microsoft.com/office/powerpoint/2010/main" val="1225634941"/>
      </p:ext>
    </p:extLst>
  </p:cSld>
  <p:clrMapOvr>
    <a:masterClrMapping/>
  </p:clrMapOvr>
  <p:transition xmlns:p14="http://schemas.microsoft.com/office/powerpoint/2010/mai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The M-Weight is the weight of 1000 sheets cut to a specific size. So if you read a label such as “Basis 80 text, 25” X 38”—160M,” you know 1,000 sheets of that paper, that size, weights 160 pounds. Paper is sold by the pound.</a:t>
            </a:r>
          </a:p>
          <a:p>
            <a:r>
              <a:rPr lang="en-US" dirty="0" smtClean="0"/>
              <a:t>But the industry standard changes for different kinds of paper, making comparisons difficult. Best bet: examine samples.</a:t>
            </a:r>
          </a:p>
          <a:p>
            <a:r>
              <a:rPr lang="en-US" dirty="0" smtClean="0"/>
              <a:t>“Make order” is paper cut to a non-standard size. The produces waste, so costs more.</a:t>
            </a:r>
          </a:p>
        </p:txBody>
      </p:sp>
    </p:spTree>
  </p:cSld>
  <p:clrMapOvr>
    <a:masterClrMapping/>
  </p:clrMapOvr>
  <p:transition xmlns:p14="http://schemas.microsoft.com/office/powerpoint/2010/mai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“Grain long” means the paper’s grain goes mostly the long way. “Grain wide,” the opposite.</a:t>
            </a:r>
          </a:p>
          <a:p>
            <a:r>
              <a:rPr lang="en-US" dirty="0" smtClean="0"/>
              <a:t>“Opacity” is the ability of the paper to hold back light. Paper you can easily see through might be difficult to read printed on both sides.</a:t>
            </a:r>
          </a:p>
          <a:p>
            <a:r>
              <a:rPr lang="en-US" dirty="0" smtClean="0"/>
              <a:t>“Brightness” is ability of paper to reflect light. Does not indicate whiteness of paper.</a:t>
            </a:r>
            <a:endParaRPr lang="en-US" dirty="0"/>
          </a:p>
        </p:txBody>
      </p:sp>
    </p:spTree>
  </p:cSld>
  <p:clrMapOvr>
    <a:masterClrMapping/>
  </p:clrMapOvr>
  <p:transition xmlns:p14="http://schemas.microsoft.com/office/powerpoint/2010/mai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pPr>
              <a:buNone/>
            </a:pPr>
            <a:r>
              <a:rPr lang="en-US" dirty="0" smtClean="0"/>
              <a:t>A graphic artist can make use of special features for a truly distinctive product—if they client is willing to pay the price. These include:</a:t>
            </a:r>
          </a:p>
          <a:p>
            <a:r>
              <a:rPr lang="en-US" dirty="0" err="1" smtClean="0"/>
              <a:t>Perfs</a:t>
            </a:r>
            <a:r>
              <a:rPr lang="en-US" dirty="0" smtClean="0"/>
              <a:t> and scores. A </a:t>
            </a:r>
            <a:r>
              <a:rPr lang="en-US" dirty="0" err="1" smtClean="0"/>
              <a:t>perf</a:t>
            </a:r>
            <a:r>
              <a:rPr lang="en-US" dirty="0" smtClean="0"/>
              <a:t> is a perforation, such as a tear-off coupon or BRC (Business Reply Card). </a:t>
            </a:r>
          </a:p>
          <a:p>
            <a:r>
              <a:rPr lang="en-US" dirty="0" smtClean="0"/>
              <a:t>Scores allow a user to fold the material easily, perhaps for mailing. </a:t>
            </a:r>
            <a:endParaRPr lang="en-US" dirty="0"/>
          </a:p>
        </p:txBody>
      </p:sp>
    </p:spTree>
  </p:cSld>
  <p:clrMapOvr>
    <a:masterClrMapping/>
  </p:clrMapOvr>
  <p:transition xmlns:p14="http://schemas.microsoft.com/office/powerpoint/2010/mai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normAutofit/>
          </a:bodyPr>
          <a:lstStyle/>
          <a:p>
            <a:r>
              <a:rPr lang="en-US" sz="2400" dirty="0" smtClean="0"/>
              <a:t>Embossing actually raises the surface of the paper. (</a:t>
            </a:r>
            <a:r>
              <a:rPr lang="en-US" sz="2400" dirty="0" err="1" smtClean="0"/>
              <a:t>Debossing</a:t>
            </a:r>
            <a:r>
              <a:rPr lang="en-US" sz="2400" dirty="0" smtClean="0"/>
              <a:t> lowers the surface.) With heat the embossing can leave an inked textured logo or letter.</a:t>
            </a:r>
          </a:p>
          <a:p>
            <a:r>
              <a:rPr lang="en-US" sz="2400" dirty="0" smtClean="0"/>
              <a:t>Foil embossing adds colored foil to the embossing, using heat.</a:t>
            </a:r>
          </a:p>
          <a:p>
            <a:r>
              <a:rPr lang="en-US" sz="2400" dirty="0" smtClean="0"/>
              <a:t>Blind embossing uses no ink.</a:t>
            </a:r>
          </a:p>
          <a:p>
            <a:r>
              <a:rPr lang="en-US" sz="2400" dirty="0" smtClean="0"/>
              <a:t>Foil stamping adds colored foil to a flat surface. All these techniques require heat. </a:t>
            </a:r>
          </a:p>
          <a:p>
            <a:r>
              <a:rPr lang="en-US" sz="2400" dirty="0"/>
              <a:t>If you have to make only a few copies, you can use a laser printer to apply foil stamps.</a:t>
            </a:r>
          </a:p>
        </p:txBody>
      </p:sp>
    </p:spTree>
  </p:cSld>
  <p:clrMapOvr>
    <a:masterClrMapping/>
  </p:clrMapOvr>
  <p:transition xmlns:p14="http://schemas.microsoft.com/office/powerpoint/2010/mai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A blind embossed label.</a:t>
            </a:r>
            <a:endParaRPr lang="en-US" dirty="0"/>
          </a:p>
        </p:txBody>
      </p:sp>
      <p:pic>
        <p:nvPicPr>
          <p:cNvPr id="4" name="Picture 3" descr="embossing.png"/>
          <p:cNvPicPr>
            <a:picLocks noChangeAspect="1"/>
          </p:cNvPicPr>
          <p:nvPr/>
        </p:nvPicPr>
        <p:blipFill>
          <a:blip r:embed="rId2"/>
          <a:stretch>
            <a:fillRect/>
          </a:stretch>
        </p:blipFill>
        <p:spPr>
          <a:xfrm>
            <a:off x="1403746" y="2286000"/>
            <a:ext cx="6063854" cy="4180292"/>
          </a:xfrm>
          <a:prstGeom prst="rect">
            <a:avLst/>
          </a:prstGeom>
        </p:spPr>
      </p:pic>
    </p:spTree>
  </p:cSld>
  <p:clrMapOvr>
    <a:masterClrMapping/>
  </p:clrMapOvr>
  <p:transition xmlns:p14="http://schemas.microsoft.com/office/powerpoint/2010/mai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a:xfrm>
            <a:off x="457200" y="1600200"/>
            <a:ext cx="3657600" cy="4709160"/>
          </a:xfrm>
        </p:spPr>
        <p:txBody>
          <a:bodyPr/>
          <a:lstStyle/>
          <a:p>
            <a:r>
              <a:rPr lang="en-US" dirty="0" smtClean="0"/>
              <a:t>Die cuts create a decorative pattern or shape, as a cookie cutter.</a:t>
            </a:r>
          </a:p>
          <a:p>
            <a:r>
              <a:rPr lang="en-US" dirty="0" smtClean="0"/>
              <a:t>Both die cuts and embossing require creation of a special brass or steel die. They are, as you might expect, expensive.</a:t>
            </a:r>
          </a:p>
        </p:txBody>
      </p:sp>
      <p:pic>
        <p:nvPicPr>
          <p:cNvPr id="4" name="Picture 3" descr="diecu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00200"/>
            <a:ext cx="4808901" cy="4495800"/>
          </a:xfrm>
          <a:prstGeom prst="rect">
            <a:avLst/>
          </a:prstGeom>
        </p:spPr>
      </p:pic>
    </p:spTree>
  </p:cSld>
  <p:clrMapOvr>
    <a:masterClrMapping/>
  </p:clrMapOvr>
  <p:transition xmlns:p14="http://schemas.microsoft.com/office/powerpoint/2010/mai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Most graphic artists do not understand the binding process. </a:t>
            </a:r>
          </a:p>
          <a:p>
            <a:r>
              <a:rPr lang="en-US" dirty="0" smtClean="0"/>
              <a:t>Note that paper is produced in long rolls. These are cut by printers to a standard size, say, 25 X 38 for book paper. </a:t>
            </a:r>
          </a:p>
          <a:p>
            <a:r>
              <a:rPr lang="en-US" dirty="0" smtClean="0"/>
              <a:t>These large sizes allow the printer to produce a  number of pages on one sheet, using both sides of the paper. In fact, the number may be 4, 8, 16, 32 or 64 pages.</a:t>
            </a:r>
          </a:p>
          <a:p>
            <a:pPr>
              <a:buNone/>
            </a:pPr>
            <a:endParaRPr lang="en-US" dirty="0"/>
          </a:p>
        </p:txBody>
      </p:sp>
    </p:spTree>
  </p:cSld>
  <p:clrMapOvr>
    <a:masterClrMapping/>
  </p:clrMapOvr>
  <p:transition xmlns:p14="http://schemas.microsoft.com/office/powerpoint/2010/mai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These large pages are then folded, and trimmed to size.</a:t>
            </a:r>
          </a:p>
          <a:p>
            <a:r>
              <a:rPr lang="en-US" dirty="0" smtClean="0"/>
              <a:t>The multiple-page sheets are called </a:t>
            </a:r>
            <a:r>
              <a:rPr lang="en-US" b="1" dirty="0" smtClean="0"/>
              <a:t>signatures</a:t>
            </a:r>
            <a:r>
              <a:rPr lang="en-US" dirty="0" smtClean="0"/>
              <a:t>. So a 32-page signature contains 32 pages, 16 on each side.</a:t>
            </a:r>
          </a:p>
          <a:p>
            <a:r>
              <a:rPr lang="en-US" dirty="0" smtClean="0"/>
              <a:t>Note a graphic artist who wishes to create a signature must place items on the correct pages, and facing the correct direction, so they will line up correctly after folding, This is called </a:t>
            </a:r>
            <a:r>
              <a:rPr lang="en-US" b="1" dirty="0" smtClean="0"/>
              <a:t>imposition</a:t>
            </a:r>
            <a:r>
              <a:rPr lang="en-US" dirty="0" smtClean="0"/>
              <a:t>.</a:t>
            </a:r>
            <a:endParaRPr lang="en-US" dirty="0"/>
          </a:p>
        </p:txBody>
      </p:sp>
    </p:spTree>
  </p:cSld>
  <p:clrMapOvr>
    <a:masterClrMapping/>
  </p:clrMapOvr>
  <p:transition xmlns:p14="http://schemas.microsoft.com/office/powerpoint/2010/mai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and binding</a:t>
            </a:r>
          </a:p>
        </p:txBody>
      </p:sp>
      <p:sp>
        <p:nvSpPr>
          <p:cNvPr id="3" name="Content Placeholder 2"/>
          <p:cNvSpPr>
            <a:spLocks noGrp="1"/>
          </p:cNvSpPr>
          <p:nvPr>
            <p:ph idx="1"/>
          </p:nvPr>
        </p:nvSpPr>
        <p:spPr/>
        <p:txBody>
          <a:bodyPr/>
          <a:lstStyle/>
          <a:p>
            <a:r>
              <a:rPr lang="en-US"/>
              <a:t>Imposition of a 16-page signature.</a:t>
            </a:r>
          </a:p>
        </p:txBody>
      </p:sp>
      <p:pic>
        <p:nvPicPr>
          <p:cNvPr id="4" name="Picture 3" descr="im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438400"/>
            <a:ext cx="6562725" cy="4038600"/>
          </a:xfrm>
          <a:prstGeom prst="rect">
            <a:avLst/>
          </a:prstGeom>
        </p:spPr>
      </p:pic>
    </p:spTree>
    <p:extLst>
      <p:ext uri="{BB962C8B-B14F-4D97-AF65-F5344CB8AC3E}">
        <p14:creationId xmlns:p14="http://schemas.microsoft.com/office/powerpoint/2010/main" val="864130535"/>
      </p:ext>
    </p:extLst>
  </p:cSld>
  <p:clrMapOvr>
    <a:masterClrMapping/>
  </p:clrMapOvr>
  <p:transition xmlns:p14="http://schemas.microsoft.com/office/powerpoint/2010/mai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normAutofit lnSpcReduction="10000"/>
          </a:bodyPr>
          <a:lstStyle/>
          <a:p>
            <a:r>
              <a:rPr lang="en-US" dirty="0" smtClean="0"/>
              <a:t>Printers try to set up pages to have as little waste possible. This is why page sizes have been standardized, and printers do not want to add an entire signature for, say, 20 more pages. It costs money.</a:t>
            </a:r>
          </a:p>
          <a:p>
            <a:r>
              <a:rPr lang="en-US" dirty="0" smtClean="0"/>
              <a:t>Note if you design a book of, say, 70 pages, you will use two 36-page signatures. Two pages at the end will be blank.</a:t>
            </a:r>
          </a:p>
          <a:p>
            <a:r>
              <a:rPr lang="en-US" dirty="0" smtClean="0"/>
              <a:t>Most of the time, the printer will handle imposition. But </a:t>
            </a:r>
            <a:r>
              <a:rPr lang="en-US" dirty="0" err="1" smtClean="0"/>
              <a:t>InDesign</a:t>
            </a:r>
            <a:r>
              <a:rPr lang="en-US" dirty="0" smtClean="0"/>
              <a:t> can do it for you automatically, if necessary.</a:t>
            </a:r>
          </a:p>
          <a:p>
            <a:endParaRPr lang="en-US" dirty="0"/>
          </a:p>
        </p:txBody>
      </p:sp>
    </p:spTree>
  </p:cSld>
  <p:clrMapOvr>
    <a:masterClrMapping/>
  </p:clrMapOvr>
  <p:transition xmlns:p14="http://schemas.microsoft.com/office/powerpoint/2010/mai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p:txBody>
          <a:bodyPr/>
          <a:lstStyle/>
          <a:p>
            <a:pPr>
              <a:buNone/>
            </a:pPr>
            <a:r>
              <a:rPr lang="en-US" dirty="0" smtClean="0"/>
              <a:t>Two styles of magazine cover:</a:t>
            </a:r>
          </a:p>
          <a:p>
            <a:r>
              <a:rPr lang="en-US" dirty="0" smtClean="0"/>
              <a:t>Separate cover.</a:t>
            </a:r>
          </a:p>
          <a:p>
            <a:r>
              <a:rPr lang="en-US" dirty="0" smtClean="0"/>
              <a:t>Self cover.</a:t>
            </a:r>
          </a:p>
          <a:p>
            <a:r>
              <a:rPr lang="en-US" dirty="0" smtClean="0"/>
              <a:t>A separate cover is usually heavier, glossier, and more colorful.</a:t>
            </a:r>
          </a:p>
          <a:p>
            <a:r>
              <a:rPr lang="en-US" dirty="0" smtClean="0"/>
              <a:t>A self cover uses the same paper stock as the rest of the magazine. It not only is cheaper, but allows a graphic artist to use the same spot or process colors on the entire 8-, 16-, or 32-page signature.</a:t>
            </a:r>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Printers fasten pages of a publication in five basic ways:</a:t>
            </a:r>
          </a:p>
          <a:p>
            <a:r>
              <a:rPr lang="en-US" dirty="0" smtClean="0"/>
              <a:t>Saddle stitching.</a:t>
            </a:r>
          </a:p>
          <a:p>
            <a:r>
              <a:rPr lang="en-US" dirty="0" smtClean="0"/>
              <a:t>Side stitching.</a:t>
            </a:r>
          </a:p>
          <a:p>
            <a:r>
              <a:rPr lang="en-US" dirty="0" smtClean="0"/>
              <a:t>Perfect binding.</a:t>
            </a:r>
          </a:p>
          <a:p>
            <a:r>
              <a:rPr lang="en-US" dirty="0" smtClean="0"/>
              <a:t>Sewed-case binding (soft or hard).</a:t>
            </a:r>
          </a:p>
          <a:p>
            <a:r>
              <a:rPr lang="en-US" dirty="0" smtClean="0"/>
              <a:t>Mechanical binding.</a:t>
            </a:r>
            <a:endParaRPr lang="en-US" dirty="0"/>
          </a:p>
        </p:txBody>
      </p:sp>
    </p:spTree>
  </p:cSld>
  <p:clrMapOvr>
    <a:masterClrMapping/>
  </p:clrMapOvr>
  <p:transition xmlns:p14="http://schemas.microsoft.com/office/powerpoint/2010/mai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A </a:t>
            </a:r>
            <a:r>
              <a:rPr lang="en-US" b="1" dirty="0" smtClean="0"/>
              <a:t>stitch</a:t>
            </a:r>
            <a:r>
              <a:rPr lang="en-US" dirty="0" smtClean="0"/>
              <a:t> is printer terminology for a staple. </a:t>
            </a:r>
          </a:p>
          <a:p>
            <a:r>
              <a:rPr lang="en-US" dirty="0" smtClean="0"/>
              <a:t>Folding pages in half, and stapling them at the fold and through the publication’s spine, is called a saddle stitch.</a:t>
            </a:r>
          </a:p>
          <a:p>
            <a:r>
              <a:rPr lang="en-US" dirty="0" smtClean="0"/>
              <a:t>Magazines are often saddle-stitched.</a:t>
            </a:r>
          </a:p>
          <a:p>
            <a:r>
              <a:rPr lang="en-US" dirty="0" smtClean="0"/>
              <a:t>On the plus side, it is cheap, and pages lie flat.</a:t>
            </a:r>
          </a:p>
          <a:p>
            <a:r>
              <a:rPr lang="en-US" dirty="0" smtClean="0"/>
              <a:t>On the minus side, it only works to about 32 pages. Also, it is not very strong—pages tend to fall out in hard use.</a:t>
            </a:r>
            <a:endParaRPr lang="en-US" dirty="0"/>
          </a:p>
        </p:txBody>
      </p:sp>
    </p:spTree>
  </p:cSld>
  <p:clrMapOvr>
    <a:masterClrMapping/>
  </p:clrMapOvr>
  <p:transition xmlns:p14="http://schemas.microsoft.com/office/powerpoint/2010/mai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Side-stitched publications have staples through the binding through the sides. Sometimes the spine is also glued.</a:t>
            </a:r>
          </a:p>
          <a:p>
            <a:r>
              <a:rPr lang="en-US" dirty="0" smtClean="0"/>
              <a:t>This method is fairly cheap, and produces a hardier publication than saddle-stitching.</a:t>
            </a:r>
          </a:p>
          <a:p>
            <a:r>
              <a:rPr lang="en-US" dirty="0" smtClean="0"/>
              <a:t>A drawback is that it works only up to about a half inch in thickness. Also, pages don’t lie very flat, and large photos on inside pages are hard to see.</a:t>
            </a:r>
            <a:endParaRPr lang="en-US" dirty="0"/>
          </a:p>
        </p:txBody>
      </p:sp>
    </p:spTree>
  </p:cSld>
  <p:clrMapOvr>
    <a:masterClrMapping/>
  </p:clrMapOvr>
  <p:transition xmlns:p14="http://schemas.microsoft.com/office/powerpoint/2010/mai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“Perfect” binding is not so perfect, but this was once a trade name for a glued spine binding. </a:t>
            </a:r>
          </a:p>
          <a:p>
            <a:r>
              <a:rPr lang="en-US" dirty="0" smtClean="0"/>
              <a:t>It is fairly cheap, will work for larger books, and allows books to stay flat for reading.</a:t>
            </a:r>
          </a:p>
          <a:p>
            <a:r>
              <a:rPr lang="en-US" dirty="0" smtClean="0"/>
              <a:t>It is not very strong; pages have a tendency to fall out.</a:t>
            </a:r>
          </a:p>
          <a:p>
            <a:r>
              <a:rPr lang="en-US" dirty="0" smtClean="0"/>
              <a:t>Most paperback books are perfect bound.</a:t>
            </a:r>
            <a:endParaRPr lang="en-US" dirty="0"/>
          </a:p>
        </p:txBody>
      </p:sp>
    </p:spTree>
  </p:cSld>
  <p:clrMapOvr>
    <a:masterClrMapping/>
  </p:clrMapOvr>
  <p:transition xmlns:p14="http://schemas.microsoft.com/office/powerpoint/2010/mai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The sewed-case binding is the traditional “gold standard” of bindings.</a:t>
            </a:r>
          </a:p>
          <a:p>
            <a:r>
              <a:rPr lang="en-US" dirty="0" smtClean="0"/>
              <a:t>Works primarily with publications printed in signatures. Signatures are gathered and sewn together at the spine. </a:t>
            </a:r>
          </a:p>
          <a:p>
            <a:r>
              <a:rPr lang="en-US" dirty="0" smtClean="0"/>
              <a:t>This allows the book (as it usually is) to open flat for readability, yet produces a tough book.</a:t>
            </a:r>
          </a:p>
          <a:p>
            <a:r>
              <a:rPr lang="en-US" dirty="0" smtClean="0"/>
              <a:t>Hard-cover bindings add a cover glued to the binding using tough end papers.</a:t>
            </a:r>
          </a:p>
          <a:p>
            <a:r>
              <a:rPr lang="en-US" dirty="0" smtClean="0"/>
              <a:t>Sewed-cased bindings are expensive, however.</a:t>
            </a:r>
            <a:endParaRPr lang="en-US" dirty="0"/>
          </a:p>
        </p:txBody>
      </p:sp>
    </p:spTree>
  </p:cSld>
  <p:clrMapOvr>
    <a:masterClrMapping/>
  </p:clrMapOvr>
  <p:transition xmlns:p14="http://schemas.microsoft.com/office/powerpoint/2010/mai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and binding</a:t>
            </a:r>
            <a:endParaRPr lang="en-US" dirty="0"/>
          </a:p>
        </p:txBody>
      </p:sp>
      <p:sp>
        <p:nvSpPr>
          <p:cNvPr id="3" name="Content Placeholder 2"/>
          <p:cNvSpPr>
            <a:spLocks noGrp="1"/>
          </p:cNvSpPr>
          <p:nvPr>
            <p:ph idx="1"/>
          </p:nvPr>
        </p:nvSpPr>
        <p:spPr/>
        <p:txBody>
          <a:bodyPr/>
          <a:lstStyle/>
          <a:p>
            <a:r>
              <a:rPr lang="en-US" dirty="0" smtClean="0"/>
              <a:t>Mechanical bindings require the printer to punch holes in the paper and insert a plastic (“comb”) or spiral wire binding.</a:t>
            </a:r>
          </a:p>
          <a:p>
            <a:r>
              <a:rPr lang="en-US" dirty="0" smtClean="0"/>
              <a:t>Also called loose-leaf bindings, these are favored for workbooks that lie flat, and for books in which pages can be easily added or removed. The bindings are tough.</a:t>
            </a:r>
          </a:p>
          <a:p>
            <a:r>
              <a:rPr lang="en-US" dirty="0" smtClean="0"/>
              <a:t>On the negative, the spine normally can’t be used to print the book title. Also, loose-leaf bindings do not suggest a quality book.</a:t>
            </a:r>
            <a:endParaRPr lang="en-US" dirty="0"/>
          </a:p>
        </p:txBody>
      </p:sp>
    </p:spTree>
  </p:cSld>
  <p:clrMapOvr>
    <a:masterClrMapping/>
  </p:clrMapOvr>
  <p:transition xmlns:p14="http://schemas.microsoft.com/office/powerpoint/2010/mai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Magazine covers are designed to sell magazines.</a:t>
            </a:r>
          </a:p>
          <a:p>
            <a:r>
              <a:rPr lang="en-US" dirty="0" smtClean="0"/>
              <a:t>Most contain teasers or blurbs to entice readers into the magazine. A blurb can follow a teaser.</a:t>
            </a:r>
          </a:p>
          <a:p>
            <a:r>
              <a:rPr lang="en-US" dirty="0" smtClean="0"/>
              <a:t>Teasers and blurbs should never be longer than three lines, and never take longer than five seconds to read.</a:t>
            </a:r>
          </a:p>
          <a:p>
            <a:r>
              <a:rPr lang="en-US" dirty="0" smtClean="0"/>
              <a:t>Teasers used to be placed on the left, so that they would show on a magazine rack. But the system has changed; now they can be anywhere.</a:t>
            </a:r>
            <a:endParaRPr lang="en-US" dirty="0"/>
          </a:p>
        </p:txBody>
      </p:sp>
    </p:spTree>
  </p:cSld>
  <p:clrMapOvr>
    <a:masterClrMapping/>
  </p:clrMapOvr>
  <p:transition xmlns:p14="http://schemas.microsoft.com/office/powerpoint/2010/mai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Magazine covers</a:t>
            </a:r>
            <a:endParaRPr lang="en-US" dirty="0"/>
          </a:p>
        </p:txBody>
      </p:sp>
      <p:sp>
        <p:nvSpPr>
          <p:cNvPr id="3" name="Content Placeholder 2"/>
          <p:cNvSpPr>
            <a:spLocks noGrp="1"/>
          </p:cNvSpPr>
          <p:nvPr>
            <p:ph idx="1"/>
          </p:nvPr>
        </p:nvSpPr>
        <p:spPr/>
        <p:txBody>
          <a:bodyPr/>
          <a:lstStyle/>
          <a:p>
            <a:r>
              <a:rPr lang="en-US" dirty="0" smtClean="0"/>
              <a:t>Back and inside covers have traditionally been used for advertising. Back and front cover have highest readership.</a:t>
            </a:r>
          </a:p>
          <a:p>
            <a:r>
              <a:rPr lang="en-US" dirty="0" smtClean="0"/>
              <a:t>If your publication has no advertising, consider a consistent element on these spaces, something repeated from issue to issue.</a:t>
            </a:r>
          </a:p>
          <a:p>
            <a:r>
              <a:rPr lang="en-US" dirty="0" smtClean="0"/>
              <a:t>Elements may include table of contents, introductory blurbs, editor’s note, list of authors, photos or illustrations.</a:t>
            </a:r>
          </a:p>
          <a:p>
            <a:endParaRPr lang="en-US" dirty="0"/>
          </a:p>
        </p:txBody>
      </p:sp>
    </p:spTree>
  </p:cSld>
  <p:clrMapOvr>
    <a:masterClrMapping/>
  </p:clrMapOvr>
  <p:transition xmlns:p14="http://schemas.microsoft.com/office/powerpoint/2010/mai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Magazine covers</a:t>
            </a:r>
          </a:p>
        </p:txBody>
      </p:sp>
      <p:sp>
        <p:nvSpPr>
          <p:cNvPr id="3" name="Content Placeholder 2"/>
          <p:cNvSpPr>
            <a:spLocks noGrp="1"/>
          </p:cNvSpPr>
          <p:nvPr>
            <p:ph idx="1"/>
          </p:nvPr>
        </p:nvSpPr>
        <p:spPr/>
        <p:txBody>
          <a:bodyPr/>
          <a:lstStyle/>
          <a:p>
            <a:r>
              <a:rPr lang="en-US"/>
              <a:t>Some familiar magazines.</a:t>
            </a:r>
          </a:p>
        </p:txBody>
      </p:sp>
      <p:pic>
        <p:nvPicPr>
          <p:cNvPr id="4" name="Picture 3" descr="magaz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590800"/>
            <a:ext cx="6171428" cy="3200000"/>
          </a:xfrm>
          <a:prstGeom prst="rect">
            <a:avLst/>
          </a:prstGeom>
        </p:spPr>
      </p:pic>
    </p:spTree>
    <p:extLst>
      <p:ext uri="{BB962C8B-B14F-4D97-AF65-F5344CB8AC3E}">
        <p14:creationId xmlns:p14="http://schemas.microsoft.com/office/powerpoint/2010/main" val="2331417831"/>
      </p:ext>
    </p:extLst>
  </p:cSld>
  <p:clrMapOvr>
    <a:masterClrMapping/>
  </p:clrMapOvr>
  <p:transition xmlns:p14="http://schemas.microsoft.com/office/powerpoint/2010/mai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Magazine covers</a:t>
            </a:r>
          </a:p>
        </p:txBody>
      </p:sp>
      <p:sp>
        <p:nvSpPr>
          <p:cNvPr id="3" name="Content Placeholder 2"/>
          <p:cNvSpPr>
            <a:spLocks noGrp="1"/>
          </p:cNvSpPr>
          <p:nvPr>
            <p:ph idx="1"/>
          </p:nvPr>
        </p:nvSpPr>
        <p:spPr/>
        <p:txBody>
          <a:bodyPr/>
          <a:lstStyle/>
          <a:p>
            <a:r>
              <a:rPr lang="en-US"/>
              <a:t>Some magazines that don’t need to compete with others may sometimes forgo the teasers.</a:t>
            </a:r>
          </a:p>
        </p:txBody>
      </p:sp>
      <p:pic>
        <p:nvPicPr>
          <p:cNvPr id="4" name="Picture 3" descr="magazineareawo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025875"/>
            <a:ext cx="2755900" cy="3479800"/>
          </a:xfrm>
          <a:prstGeom prst="rect">
            <a:avLst/>
          </a:prstGeom>
        </p:spPr>
      </p:pic>
      <p:pic>
        <p:nvPicPr>
          <p:cNvPr id="5" name="Picture 4" descr="magazineareawom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650" y="2995292"/>
            <a:ext cx="2730500" cy="3505200"/>
          </a:xfrm>
          <a:prstGeom prst="rect">
            <a:avLst/>
          </a:prstGeom>
        </p:spPr>
      </p:pic>
    </p:spTree>
    <p:extLst>
      <p:ext uri="{BB962C8B-B14F-4D97-AF65-F5344CB8AC3E}">
        <p14:creationId xmlns:p14="http://schemas.microsoft.com/office/powerpoint/2010/main" val="3221507855"/>
      </p:ext>
    </p:extLst>
  </p:cSld>
  <p:clrMapOvr>
    <a:masterClrMapping/>
  </p:clrMapOvr>
  <p:transition xmlns:p14="http://schemas.microsoft.com/office/powerpoint/2010/mai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483</TotalTime>
  <Words>3106</Words>
  <Application>Microsoft Macintosh PowerPoint</Application>
  <PresentationFormat>On-screen Show (4:3)</PresentationFormat>
  <Paragraphs>206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Apex</vt:lpstr>
      <vt:lpstr>Covers and papers</vt:lpstr>
      <vt:lpstr>Magazine covers</vt:lpstr>
      <vt:lpstr>Magazine covers</vt:lpstr>
      <vt:lpstr>Magazine covers</vt:lpstr>
      <vt:lpstr>Magazine covers</vt:lpstr>
      <vt:lpstr>Magazine covers</vt:lpstr>
      <vt:lpstr>Magazine covers</vt:lpstr>
      <vt:lpstr>Magazine covers</vt:lpstr>
      <vt:lpstr>Magazine covers</vt:lpstr>
      <vt:lpstr>Magazine covers</vt:lpstr>
      <vt:lpstr>Magazine covers</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lpstr>Paper and binding</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Covers and papers</dc:title>
  <dc:creator>Ross Collins</dc:creator>
  <cp:lastModifiedBy>Ross Collins</cp:lastModifiedBy>
  <cp:revision>53</cp:revision>
  <dcterms:created xsi:type="dcterms:W3CDTF">2010-04-23T21:02:22Z</dcterms:created>
  <dcterms:modified xsi:type="dcterms:W3CDTF">2012-04-16T16:40:17Z</dcterms:modified>
</cp:coreProperties>
</file>