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78" r:id="rId26"/>
    <p:sldId id="279" r:id="rId27"/>
    <p:sldId id="283" r:id="rId28"/>
    <p:sldId id="285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BD8983F2-6F8D-4835-A4F0-3ECA64ECE7E1}" type="datetimeFigureOut">
              <a:rPr lang="en-US" smtClean="0"/>
              <a:t>5/2/12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 format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Layout and design of tabloids and broadsheets.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should line up at top and bottom. </a:t>
            </a:r>
          </a:p>
          <a:p>
            <a:r>
              <a:rPr lang="en-US" dirty="0"/>
              <a:t>It’s okay to leave a little white space if the story comes up slightly short, but no more than a half column inch or so. (A column inch is one column by one inch.)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886200" cy="4526280"/>
          </a:xfrm>
        </p:spPr>
        <p:txBody>
          <a:bodyPr/>
          <a:lstStyle/>
          <a:p>
            <a:r>
              <a:rPr lang="en-US" dirty="0" smtClean="0"/>
              <a:t>Here is a typical layout.</a:t>
            </a:r>
            <a:endParaRPr lang="en-US" dirty="0"/>
          </a:p>
        </p:txBody>
      </p:sp>
      <p:pic>
        <p:nvPicPr>
          <p:cNvPr id="4" name="Picture 3" descr="broadsheetlay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6237"/>
            <a:ext cx="4380373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illustrations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general rule, </a:t>
            </a:r>
            <a:r>
              <a:rPr lang="en-US" b="1" dirty="0" smtClean="0"/>
              <a:t>one-third of the page </a:t>
            </a:r>
            <a:r>
              <a:rPr lang="en-US" dirty="0" smtClean="0"/>
              <a:t>should be art: illustrations, photos, graphics, tables.</a:t>
            </a:r>
          </a:p>
          <a:p>
            <a:r>
              <a:rPr lang="en-US" dirty="0" smtClean="0"/>
              <a:t>Add a sidebar, rules, screens, or other elements for contrast.</a:t>
            </a:r>
          </a:p>
          <a:p>
            <a:r>
              <a:rPr lang="en-US" dirty="0" smtClean="0"/>
              <a:t>Add more stories. If headlines butt against each other (“</a:t>
            </a:r>
            <a:r>
              <a:rPr lang="en-US" dirty="0" err="1" smtClean="0"/>
              <a:t>tombstoning</a:t>
            </a:r>
            <a:r>
              <a:rPr lang="en-US" dirty="0" smtClean="0"/>
              <a:t>,”) consider making them look different by choosing bf, ital, or multi-line.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headlines are unattractively close and may be confusing to read.</a:t>
            </a:r>
            <a:endParaRPr lang="en-US" dirty="0"/>
          </a:p>
        </p:txBody>
      </p:sp>
      <p:pic>
        <p:nvPicPr>
          <p:cNvPr id="4" name="Picture 3" descr="tombsto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5811398" cy="34550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Tombstoning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</a:t>
            </a:r>
            <a:r>
              <a:rPr lang="en-US" dirty="0" err="1" smtClean="0"/>
              <a:t>tombstoning</a:t>
            </a:r>
            <a:r>
              <a:rPr lang="en-US" dirty="0" smtClean="0"/>
              <a:t> by making one headline contrast with the other. </a:t>
            </a:r>
            <a:endParaRPr lang="en-US" dirty="0"/>
          </a:p>
        </p:txBody>
      </p:sp>
      <p:pic>
        <p:nvPicPr>
          <p:cNvPr id="4" name="Picture 3" descr="tombston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667000"/>
            <a:ext cx="5715000" cy="37642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Try to avoid large expanses of gray text. Below we’ve tried to add contrast through: </a:t>
            </a:r>
          </a:p>
          <a:p>
            <a:r>
              <a:rPr lang="en-US" dirty="0" smtClean="0"/>
              <a:t>a boxed and screened side bar;</a:t>
            </a:r>
          </a:p>
          <a:p>
            <a:r>
              <a:rPr lang="en-US" dirty="0" smtClean="0"/>
              <a:t>photo; </a:t>
            </a:r>
          </a:p>
          <a:p>
            <a:r>
              <a:rPr lang="en-US" dirty="0" smtClean="0"/>
              <a:t>drop cap; </a:t>
            </a:r>
          </a:p>
          <a:p>
            <a:r>
              <a:rPr lang="en-US" dirty="0" smtClean="0"/>
              <a:t>deck; </a:t>
            </a:r>
          </a:p>
          <a:p>
            <a:r>
              <a:rPr lang="en-US" dirty="0" smtClean="0"/>
              <a:t>rule between side bar columns; </a:t>
            </a:r>
          </a:p>
          <a:p>
            <a:r>
              <a:rPr lang="en-US" dirty="0" smtClean="0"/>
              <a:t>pull quote. </a:t>
            </a:r>
          </a:p>
          <a:p>
            <a:pPr marL="0" indent="0">
              <a:buNone/>
            </a:pPr>
            <a:r>
              <a:rPr lang="en-US" dirty="0" smtClean="0"/>
              <a:t>It’s still a little gray and text heavy.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completed page.</a:t>
            </a:r>
            <a:endParaRPr lang="en-US" dirty="0"/>
          </a:p>
        </p:txBody>
      </p:sp>
      <p:pic>
        <p:nvPicPr>
          <p:cNvPr id="5" name="Picture 4" descr="broadsheetlayou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46237"/>
            <a:ext cx="3060835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general rules:</a:t>
            </a:r>
          </a:p>
          <a:p>
            <a:r>
              <a:rPr lang="en-US" dirty="0" smtClean="0"/>
              <a:t>Don’t change leading to make story fit. Looks unattractive.</a:t>
            </a:r>
          </a:p>
          <a:p>
            <a:r>
              <a:rPr lang="en-US" dirty="0" smtClean="0"/>
              <a:t>Don’t place photos all the same size. </a:t>
            </a:r>
          </a:p>
          <a:p>
            <a:r>
              <a:rPr lang="en-US" dirty="0" smtClean="0"/>
              <a:t>Find a dominant focal point for the page, usually a large photo.</a:t>
            </a:r>
          </a:p>
          <a:p>
            <a:r>
              <a:rPr lang="en-US" dirty="0" smtClean="0"/>
              <a:t>Avoid squeezing elements. When in doubt, it’s better to leave extra </a:t>
            </a:r>
            <a:r>
              <a:rPr lang="en-US" smtClean="0"/>
              <a:t>white space.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057400" cy="4526280"/>
          </a:xfrm>
        </p:spPr>
        <p:txBody>
          <a:bodyPr/>
          <a:lstStyle/>
          <a:p>
            <a:r>
              <a:rPr lang="en-US"/>
              <a:t>Critique this student broad-sheet.</a:t>
            </a:r>
          </a:p>
        </p:txBody>
      </p:sp>
      <p:pic>
        <p:nvPicPr>
          <p:cNvPr id="4" name="Picture 3" descr="broadsheetstudents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16" y="1610264"/>
            <a:ext cx="5803836" cy="49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times graphic designers working in large formats are supplied with many stories, some of them small.</a:t>
            </a:r>
          </a:p>
          <a:p>
            <a:r>
              <a:rPr lang="en-US"/>
              <a:t>The challenge is to make the elements look attractive and balanced.</a:t>
            </a:r>
          </a:p>
        </p:txBody>
      </p:sp>
    </p:spTree>
    <p:extLst>
      <p:ext uri="{BB962C8B-B14F-4D97-AF65-F5344CB8AC3E}">
        <p14:creationId xmlns:p14="http://schemas.microsoft.com/office/powerpoint/2010/main" val="82934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format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designers are daunted when facing the seemingly enormous expanse of white space available in a larger format.</a:t>
            </a:r>
          </a:p>
          <a:p>
            <a:r>
              <a:rPr lang="en-US" dirty="0" smtClean="0"/>
              <a:t>A grid is one way to help organize the space. </a:t>
            </a:r>
          </a:p>
          <a:p>
            <a:r>
              <a:rPr lang="en-US" dirty="0" smtClean="0"/>
              <a:t>Most tabloids are 5 columns; most broadsheets are 6 columns.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Emphasize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Try to avoid placing large stories at top, small ones at bottom. It gives the page an unattractive look, as if the designer ran out of copy.</a:t>
            </a:r>
          </a:p>
          <a:p>
            <a:r>
              <a:rPr lang="en-US"/>
              <a:t>Try to balance elements on a page.</a:t>
            </a:r>
          </a:p>
        </p:txBody>
      </p:sp>
    </p:spTree>
    <p:extLst>
      <p:ext uri="{BB962C8B-B14F-4D97-AF65-F5344CB8AC3E}">
        <p14:creationId xmlns:p14="http://schemas.microsoft.com/office/powerpoint/2010/main" val="286044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57800" cy="4526280"/>
          </a:xfrm>
        </p:spPr>
        <p:txBody>
          <a:bodyPr/>
          <a:lstStyle/>
          <a:p>
            <a:r>
              <a:rPr lang="en-US"/>
              <a:t>How could you improve this layout?</a:t>
            </a:r>
          </a:p>
        </p:txBody>
      </p:sp>
      <p:pic>
        <p:nvPicPr>
          <p:cNvPr id="4" name="Picture 3" descr="broadsheetlayout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41" y="1524000"/>
            <a:ext cx="2814759" cy="50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39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Placing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Many times graphic designers won’t be able to work with advertising-free pages.</a:t>
            </a:r>
          </a:p>
          <a:p>
            <a:pPr marL="0" indent="0">
              <a:buNone/>
            </a:pPr>
            <a:r>
              <a:rPr lang="en-US"/>
              <a:t>Display advertisements can be placed in one of three standard arrangements:</a:t>
            </a:r>
          </a:p>
          <a:p>
            <a:r>
              <a:rPr lang="en-US"/>
              <a:t>pyramid; </a:t>
            </a:r>
          </a:p>
          <a:p>
            <a:r>
              <a:rPr lang="en-US"/>
              <a:t>well;</a:t>
            </a:r>
          </a:p>
          <a:p>
            <a:r>
              <a:rPr lang="en-US"/>
              <a:t>modular.</a:t>
            </a:r>
          </a:p>
        </p:txBody>
      </p:sp>
    </p:spTree>
    <p:extLst>
      <p:ext uri="{BB962C8B-B14F-4D97-AF65-F5344CB8AC3E}">
        <p14:creationId xmlns:p14="http://schemas.microsoft.com/office/powerpoint/2010/main" val="321817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Pyramid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200400" cy="4526280"/>
          </a:xfrm>
        </p:spPr>
        <p:txBody>
          <a:bodyPr/>
          <a:lstStyle/>
          <a:p>
            <a:r>
              <a:rPr lang="en-US"/>
              <a:t>Pyramid style on a spread.</a:t>
            </a:r>
          </a:p>
          <a:p>
            <a:r>
              <a:rPr lang="en-US"/>
              <a:t>Note ads usually go to the outside and bottom of each page.</a:t>
            </a:r>
          </a:p>
        </p:txBody>
      </p:sp>
      <p:pic>
        <p:nvPicPr>
          <p:cNvPr id="4" name="Picture 3" descr="pyramidstyl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534712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Pyrmaid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pyramid style.</a:t>
            </a:r>
          </a:p>
        </p:txBody>
      </p:sp>
      <p:pic>
        <p:nvPicPr>
          <p:cNvPr id="4" name="Picture 3" descr="adsw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46237"/>
            <a:ext cx="25685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3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516069" cy="4526280"/>
          </a:xfrm>
        </p:spPr>
        <p:txBody>
          <a:bodyPr/>
          <a:lstStyle/>
          <a:p>
            <a:r>
              <a:rPr lang="en-US"/>
              <a:t>Well style. Adds go to bottom in a sort of U shape.</a:t>
            </a:r>
          </a:p>
          <a:p>
            <a:r>
              <a:rPr lang="en-US"/>
              <a:t>This is less common than the pyramid style.</a:t>
            </a:r>
          </a:p>
        </p:txBody>
      </p:sp>
      <p:pic>
        <p:nvPicPr>
          <p:cNvPr id="4" name="Picture 3" descr="wellstyl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69" y="1658847"/>
            <a:ext cx="2722931" cy="49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57800" cy="4526280"/>
          </a:xfrm>
        </p:spPr>
        <p:txBody>
          <a:bodyPr/>
          <a:lstStyle/>
          <a:p>
            <a:r>
              <a:rPr lang="en-US"/>
              <a:t>Modular style.</a:t>
            </a:r>
          </a:p>
          <a:p>
            <a:r>
              <a:rPr lang="en-US"/>
              <a:t>This style is best for attractive design.</a:t>
            </a:r>
          </a:p>
          <a:p>
            <a:r>
              <a:rPr lang="en-US"/>
              <a:t>Most graphic designers add a rule between display ads and copy to separate.</a:t>
            </a:r>
          </a:p>
          <a:p>
            <a:r>
              <a:rPr lang="en-US"/>
              <a:t>Avoid boxed copy or photos next to ads.</a:t>
            </a:r>
          </a:p>
        </p:txBody>
      </p:sp>
      <p:pic>
        <p:nvPicPr>
          <p:cNvPr id="4" name="Picture 3" descr="modularstyl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4" y="1524000"/>
            <a:ext cx="2662556" cy="49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39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modular style page.</a:t>
            </a:r>
          </a:p>
        </p:txBody>
      </p:sp>
      <p:pic>
        <p:nvPicPr>
          <p:cNvPr id="4" name="Picture 3" descr="adsmodu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46237"/>
            <a:ext cx="267019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25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Awkward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638800" cy="4526280"/>
          </a:xfrm>
        </p:spPr>
        <p:txBody>
          <a:bodyPr/>
          <a:lstStyle/>
          <a:p>
            <a:r>
              <a:rPr lang="en-US"/>
              <a:t>Advertising placed with deep wells or single columns to one side doom a graphic artist’s efforts.</a:t>
            </a:r>
          </a:p>
          <a:p>
            <a:endParaRPr lang="en-US"/>
          </a:p>
        </p:txBody>
      </p:sp>
      <p:pic>
        <p:nvPicPr>
          <p:cNvPr id="4" name="Picture 3" descr="broadsheetad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8870"/>
            <a:ext cx="2373484" cy="46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83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Graphic artists may request that ads be moved, but as advertising comes before copy, the request may not be honored.</a:t>
            </a:r>
          </a:p>
        </p:txBody>
      </p:sp>
    </p:spTree>
    <p:extLst>
      <p:ext uri="{BB962C8B-B14F-4D97-AF65-F5344CB8AC3E}">
        <p14:creationId xmlns:p14="http://schemas.microsoft.com/office/powerpoint/2010/main" val="31750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tabloid is usually a broadsheet folded in half and printed horizontally.</a:t>
            </a:r>
            <a:endParaRPr lang="en-US" dirty="0"/>
          </a:p>
        </p:txBody>
      </p:sp>
      <p:pic>
        <p:nvPicPr>
          <p:cNvPr id="4" name="Picture 3" descr="broadsh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2320596" cy="3657600"/>
          </a:xfrm>
          <a:prstGeom prst="rect">
            <a:avLst/>
          </a:prstGeom>
        </p:spPr>
      </p:pic>
      <p:pic>
        <p:nvPicPr>
          <p:cNvPr id="5" name="Picture 4" descr="tablo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18" y="2743200"/>
            <a:ext cx="4337682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graphic artist must deal with space left after advertisements have been placed. But let’s consider first an empty page.</a:t>
            </a:r>
          </a:p>
          <a:p>
            <a:r>
              <a:rPr lang="en-US" dirty="0" smtClean="0"/>
              <a:t>An empty page may be a vertical format or, if the designer has two facing pages to work with, a horizontal.</a:t>
            </a:r>
          </a:p>
          <a:p>
            <a:r>
              <a:rPr lang="en-US" dirty="0" smtClean="0"/>
              <a:t>A horizontal is called a spread or double-truck.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points of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Editors have four basic ways to attract readers to a story: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photo or illustration.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headline.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deck or pull quote.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lead.</a:t>
            </a:r>
          </a:p>
          <a:p>
            <a:pPr marL="0" indent="0">
              <a:buNone/>
            </a:pPr>
            <a:r>
              <a:rPr lang="en-US" dirty="0" smtClean="0"/>
              <a:t>It’s up to the designer to place these so that the reader’s eye will be pulled into the text.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 readers will first be attracted to a </a:t>
            </a:r>
            <a:r>
              <a:rPr lang="en-US" b="1" dirty="0" smtClean="0"/>
              <a:t>photo</a:t>
            </a:r>
            <a:r>
              <a:rPr lang="en-US" dirty="0" smtClean="0"/>
              <a:t> or illustration. </a:t>
            </a:r>
          </a:p>
          <a:p>
            <a:r>
              <a:rPr lang="en-US" dirty="0" smtClean="0"/>
              <a:t>From there they will look for a </a:t>
            </a:r>
            <a:r>
              <a:rPr lang="en-US" b="1" dirty="0" smtClean="0"/>
              <a:t>headline</a:t>
            </a:r>
            <a:r>
              <a:rPr lang="en-US" dirty="0" smtClean="0"/>
              <a:t> to give a sense of the story’s interest.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they will consider a </a:t>
            </a:r>
            <a:r>
              <a:rPr lang="en-US" b="1" dirty="0"/>
              <a:t>deck </a:t>
            </a:r>
            <a:r>
              <a:rPr lang="en-US" dirty="0"/>
              <a:t>or </a:t>
            </a:r>
            <a:r>
              <a:rPr lang="en-US" b="1" dirty="0"/>
              <a:t>pull</a:t>
            </a:r>
            <a:r>
              <a:rPr lang="en-US" dirty="0"/>
              <a:t> </a:t>
            </a:r>
            <a:r>
              <a:rPr lang="en-US" b="1" dirty="0"/>
              <a:t>quote</a:t>
            </a:r>
            <a:r>
              <a:rPr lang="en-US" dirty="0"/>
              <a:t> to determine whether it’s worth continuing.</a:t>
            </a:r>
          </a:p>
          <a:p>
            <a:r>
              <a:rPr lang="en-US" dirty="0"/>
              <a:t>Finally, they’ll evaluate content based on the </a:t>
            </a:r>
            <a:r>
              <a:rPr lang="en-US" b="1" dirty="0"/>
              <a:t>lead</a:t>
            </a:r>
            <a:r>
              <a:rPr lang="en-US" dirty="0"/>
              <a:t> or “nut </a:t>
            </a:r>
            <a:r>
              <a:rPr lang="en-US" dirty="0" err="1"/>
              <a:t>graf</a:t>
            </a:r>
            <a:r>
              <a:rPr lang="en-US" dirty="0"/>
              <a:t>” (first paragraph)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format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designers have one page to work with, a vertical format. To begin, consider a dominant, theme-setting photo with a strong center of interest. </a:t>
            </a:r>
          </a:p>
          <a:p>
            <a:r>
              <a:rPr lang="en-US" dirty="0" smtClean="0"/>
              <a:t>The photo should be at least two columns vertically, or three columns horizontally. Small photos are unattractive, unless </a:t>
            </a:r>
            <a:r>
              <a:rPr lang="en-US" dirty="0" err="1" smtClean="0"/>
              <a:t>mugshots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story across at least two columns. </a:t>
            </a:r>
          </a:p>
          <a:p>
            <a:r>
              <a:rPr lang="en-US" dirty="0" smtClean="0"/>
              <a:t>Place headline at top, photo underneath, and story columns surrounding photo.</a:t>
            </a:r>
          </a:p>
          <a:p>
            <a:r>
              <a:rPr lang="en-US" dirty="0" smtClean="0"/>
              <a:t>Add deck or pull quote, if possible.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209</TotalTime>
  <Words>867</Words>
  <Application>Microsoft Macintosh PowerPoint</Application>
  <PresentationFormat>On-screen Show (4:3)</PresentationFormat>
  <Paragraphs>97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Foundry</vt:lpstr>
      <vt:lpstr>Large format design</vt:lpstr>
      <vt:lpstr>Large format grids</vt:lpstr>
      <vt:lpstr>Grids</vt:lpstr>
      <vt:lpstr>Empty space</vt:lpstr>
      <vt:lpstr>Four points of entry</vt:lpstr>
      <vt:lpstr>Attractions</vt:lpstr>
      <vt:lpstr>Attractions</vt:lpstr>
      <vt:lpstr>Large format spaces</vt:lpstr>
      <vt:lpstr>Large formats</vt:lpstr>
      <vt:lpstr>Large formats</vt:lpstr>
      <vt:lpstr>Typical layout</vt:lpstr>
      <vt:lpstr>Think illustrations</vt:lpstr>
      <vt:lpstr>Tombstoning</vt:lpstr>
      <vt:lpstr>Tombstoning</vt:lpstr>
      <vt:lpstr>Add contrast</vt:lpstr>
      <vt:lpstr>Large formats</vt:lpstr>
      <vt:lpstr>General rules</vt:lpstr>
      <vt:lpstr>Large formats</vt:lpstr>
      <vt:lpstr>Many stories</vt:lpstr>
      <vt:lpstr>Emphasize balance</vt:lpstr>
      <vt:lpstr>Large formats</vt:lpstr>
      <vt:lpstr>Placing ads</vt:lpstr>
      <vt:lpstr>Pyramid</vt:lpstr>
      <vt:lpstr>Pyrmaid</vt:lpstr>
      <vt:lpstr>Well</vt:lpstr>
      <vt:lpstr>Modular</vt:lpstr>
      <vt:lpstr>Modular</vt:lpstr>
      <vt:lpstr>Awkward ads</vt:lpstr>
      <vt:lpstr>Ad problems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format design</dc:title>
  <dc:creator>Ross Collins</dc:creator>
  <cp:lastModifiedBy>Ross Collins</cp:lastModifiedBy>
  <cp:revision>40</cp:revision>
  <dcterms:created xsi:type="dcterms:W3CDTF">2010-03-22T21:23:23Z</dcterms:created>
  <dcterms:modified xsi:type="dcterms:W3CDTF">2012-05-02T16:16:32Z</dcterms:modified>
</cp:coreProperties>
</file>