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10" d="100"/>
          <a:sy n="110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5528425-D981-41A1-9FEA-3939140FB83A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3829D79-5450-4423-8EBE-03EA074BD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Brush Script Std"/>
                <a:cs typeface="Brush Script Std"/>
              </a:rPr>
              <a:t>And Page Terminology</a:t>
            </a:r>
            <a:endParaRPr lang="en-US" dirty="0">
              <a:latin typeface="Brush Script Std"/>
              <a:cs typeface="Brush Script St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1 + 1 grid.</a:t>
            </a:r>
            <a:endParaRPr lang="en-US" dirty="0"/>
          </a:p>
        </p:txBody>
      </p:sp>
      <p:pic>
        <p:nvPicPr>
          <p:cNvPr id="4" name="Picture 3" descr="grid1plus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928" y="1676400"/>
            <a:ext cx="3622313" cy="4823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narrow column isn’t used for body text, but for </a:t>
            </a:r>
            <a:r>
              <a:rPr lang="en-US" dirty="0" err="1" smtClean="0"/>
              <a:t>cutlines</a:t>
            </a:r>
            <a:r>
              <a:rPr lang="en-US" dirty="0" smtClean="0"/>
              <a:t>, pull quotes, subheads and illustrations. Or it can be left blank, making a page look less text-dense.</a:t>
            </a:r>
          </a:p>
          <a:p>
            <a:r>
              <a:rPr lang="en-US" dirty="0" smtClean="0"/>
              <a:t>Note that using a 1 + 1 grid, the narrow column must be next to the outside trim edge. If it’s on the inside, it looks like you ran out of text.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pic>
        <p:nvPicPr>
          <p:cNvPr id="4" name="Content Placeholder 3" descr="grid1+1mistak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38338" y="1447800"/>
            <a:ext cx="6924524" cy="4572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 + 1 is handy, but 2-column grids have a more polished, designed feel. </a:t>
            </a:r>
          </a:p>
          <a:p>
            <a:r>
              <a:rPr lang="en-US" dirty="0" smtClean="0"/>
              <a:t>All sorts of smaller-format publications use a standard 2-col, including books, magazines and newsletters.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2-column grid.</a:t>
            </a:r>
            <a:endParaRPr lang="en-US" dirty="0"/>
          </a:p>
        </p:txBody>
      </p:sp>
      <p:pic>
        <p:nvPicPr>
          <p:cNvPr id="4" name="Picture 3" descr="grid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0200"/>
            <a:ext cx="3837776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Danger of a 2-col grid is that it can get dense and text-heavy.</a:t>
            </a:r>
          </a:p>
          <a:p>
            <a:r>
              <a:rPr lang="en-US" dirty="0" smtClean="0"/>
              <a:t>To make the page more inviting, add leading, add a pica or two to the margins or gutter, and use illustrations and other elements.</a:t>
            </a:r>
          </a:p>
          <a:p>
            <a:r>
              <a:rPr lang="en-US" dirty="0" smtClean="0"/>
              <a:t>A wide 2-column or 2 + 1 grid is appealing, readable, and interesting, because not common. As a designer you have lots of flexibility. </a:t>
            </a:r>
          </a:p>
          <a:p>
            <a:r>
              <a:rPr lang="en-US" dirty="0" smtClean="0"/>
              <a:t>You can make a wide 2-col by setting hefty margins, or use a 2 + 1 style.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2 + 1 grid.</a:t>
            </a:r>
            <a:endParaRPr lang="en-US" dirty="0"/>
          </a:p>
        </p:txBody>
      </p:sp>
      <p:pic>
        <p:nvPicPr>
          <p:cNvPr id="4" name="Picture 3" descr="grid2plus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58" y="1447800"/>
            <a:ext cx="3872833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Of course, wide margins and narrow columns take up space, and add pages to a publication that already might be large and costly to produce.</a:t>
            </a:r>
          </a:p>
          <a:p>
            <a:r>
              <a:rPr lang="en-US" dirty="0" smtClean="0"/>
              <a:t>A 3-column grid uses space efficiently, and offers great flexibility to a designer. This may be why it is the most common grid for many smaller-format publications.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3-column grid.</a:t>
            </a:r>
            <a:endParaRPr lang="en-US" dirty="0"/>
          </a:p>
        </p:txBody>
      </p:sp>
      <p:pic>
        <p:nvPicPr>
          <p:cNvPr id="4" name="Picture 3" descr="grid3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536" y="1447800"/>
            <a:ext cx="3997264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3-col grids are so common, however, that they don’t add a distinctive feel to your page.</a:t>
            </a:r>
          </a:p>
          <a:p>
            <a:r>
              <a:rPr lang="en-US" dirty="0" smtClean="0"/>
              <a:t>Larger format publications, such as tabloids and broadsheets, usually rely on 5-column and 6-column grids; 4-column grids are less common.</a:t>
            </a:r>
          </a:p>
          <a:p>
            <a:r>
              <a:rPr lang="en-US" dirty="0" smtClean="0"/>
              <a:t>8-column grids used to be broadsheet newspaper standard, but as our newspapers have been getting smaller, and our design standards have shifted to horizontal make-up and modular design, our columns have gotten a little wider.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grid is simply a series of non-printing lines used to help organize elements on a page.</a:t>
            </a:r>
            <a:endParaRPr lang="en-US" dirty="0"/>
          </a:p>
        </p:txBody>
      </p:sp>
      <p:pic>
        <p:nvPicPr>
          <p:cNvPr id="5" name="Picture 4" descr="3colgr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209800"/>
            <a:ext cx="3297509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5-column grid.</a:t>
            </a:r>
            <a:endParaRPr lang="en-US" dirty="0"/>
          </a:p>
        </p:txBody>
      </p:sp>
      <p:pic>
        <p:nvPicPr>
          <p:cNvPr id="4" name="Picture 3" descr="grid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728" y="1524000"/>
            <a:ext cx="3870072" cy="4830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Recall that a tabloid format is simply a broadsheet (large newspaper) turned sideways and folded in half. </a:t>
            </a:r>
          </a:p>
          <a:p>
            <a:r>
              <a:rPr lang="en-US" dirty="0" smtClean="0"/>
              <a:t>Large-format pubs emphasize modular design. This means all stories are fit into a rectangular (“modular”) format, instead of  an L-shaped or “dogleg” format around advertisements, photos, or other elements. </a:t>
            </a:r>
          </a:p>
          <a:p>
            <a:r>
              <a:rPr lang="en-US" dirty="0" smtClean="0"/>
              <a:t>Stories should be mostly horizontal rectangles covering several columns of the grid, and not single-column verticals, called “vertical make-up.” It’s old fashioned.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Horizontal make-up and vertical make-up.</a:t>
            </a:r>
            <a:endParaRPr lang="en-US" dirty="0"/>
          </a:p>
        </p:txBody>
      </p:sp>
      <p:pic>
        <p:nvPicPr>
          <p:cNvPr id="4" name="Picture 3" descr="grid3cop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2419350"/>
            <a:ext cx="3175000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Some designers base grids on formal  mathematical proportions based on the size of type. Elements such as stories, illustrations and pull quotes must be sized to fit multiples of modules. </a:t>
            </a:r>
          </a:p>
          <a:p>
            <a:r>
              <a:rPr lang="en-US" dirty="0" smtClean="0"/>
              <a:t>For example, if you choose 12/15 type, your modules might be a multiple of 15 pts, such as 45 pts. Elements therefore must fit 45-pt modules, or multiples of that size.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 orthodox grid, formally organized into modules. Modules are outlined.</a:t>
            </a:r>
            <a:endParaRPr lang="en-US" dirty="0"/>
          </a:p>
        </p:txBody>
      </p:sp>
      <p:pic>
        <p:nvPicPr>
          <p:cNvPr id="4" name="Picture 3" descr="gridmodules10on1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586" y="1981200"/>
            <a:ext cx="3467214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Formal grids based on mathematical proportions can be elegant and precise, but time-consuming to design.</a:t>
            </a:r>
          </a:p>
          <a:p>
            <a:r>
              <a:rPr lang="en-US" dirty="0" smtClean="0"/>
              <a:t>Some designers choose no underlying grid at all. A “mixed grid” is a combination of grids on one page.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mixed grid.</a:t>
            </a:r>
            <a:endParaRPr lang="en-US" dirty="0"/>
          </a:p>
        </p:txBody>
      </p:sp>
      <p:pic>
        <p:nvPicPr>
          <p:cNvPr id="4" name="Picture 3" descr="gridmixe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447800"/>
            <a:ext cx="3903552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Mixed grids or “collage style” can be effective if you are an experienced designer. They can look chaotic if you are not. Use sparingly.</a:t>
            </a:r>
          </a:p>
          <a:p>
            <a:r>
              <a:rPr lang="en-US" dirty="0" smtClean="0"/>
              <a:t>A word about margins, the “frame” for your page. Standard margins are, of course, all the same size. But many designers use progressive margins.</a:t>
            </a:r>
          </a:p>
          <a:p>
            <a:r>
              <a:rPr lang="en-US" dirty="0" smtClean="0"/>
              <a:t>A progressive margin makes a more proportionally attractive frame by making inner margin the smallest, then working progressively to the bottom margin, the largest.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These margins </a:t>
            </a:r>
            <a:r>
              <a:rPr lang="en-US" dirty="0" smtClean="0"/>
              <a:t>are 3p, 4p6, 5p and 6p.</a:t>
            </a:r>
            <a:endParaRPr lang="en-US" dirty="0"/>
          </a:p>
        </p:txBody>
      </p:sp>
      <p:pic>
        <p:nvPicPr>
          <p:cNvPr id="5" name="Picture 4" descr="progressivemargi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88" y="2057400"/>
            <a:ext cx="6973824" cy="455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Progressive margins were favored by Aldus Manutius. The first printed book, Gutenberg’s Bible, used progressive margins. Good design is evergreen.</a:t>
            </a:r>
            <a:endParaRPr lang="en-US" dirty="0"/>
          </a:p>
        </p:txBody>
      </p:sp>
      <p:pic>
        <p:nvPicPr>
          <p:cNvPr id="4" name="Picture 3" descr="gutenburgbi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895600"/>
            <a:ext cx="5632450" cy="37086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 old-fashioned typewriter used a kind of grid—an underlying structure. </a:t>
            </a:r>
          </a:p>
          <a:p>
            <a:r>
              <a:rPr lang="en-US" dirty="0" smtClean="0"/>
              <a:t>Ruled note paper gives you a grid to keep your writing organized.</a:t>
            </a:r>
            <a:endParaRPr lang="en-US" dirty="0"/>
          </a:p>
        </p:txBody>
      </p:sp>
      <p:pic>
        <p:nvPicPr>
          <p:cNvPr id="4" name="Picture 3" descr="notebookpa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71800"/>
            <a:ext cx="2771536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Graphic designers use grids to help divide and analyze space on a page.</a:t>
            </a:r>
          </a:p>
          <a:p>
            <a:r>
              <a:rPr lang="en-US" dirty="0" smtClean="0"/>
              <a:t>Some designers don’t use grids, working by instinct. </a:t>
            </a:r>
          </a:p>
          <a:p>
            <a:r>
              <a:rPr lang="en-US" dirty="0" smtClean="0"/>
              <a:t>Some people use very formal grids based on mathematical relationships of space. But most of us use basic grids, or at least dividing boxes.</a:t>
            </a:r>
          </a:p>
        </p:txBody>
      </p:sp>
      <p:pic>
        <p:nvPicPr>
          <p:cNvPr id="4" name="Picture 3" descr="griddivis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810000"/>
            <a:ext cx="223296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pic>
        <p:nvPicPr>
          <p:cNvPr id="4" name="Content Placeholder 3" descr="gridterminologypage1.pd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67200" y="533400"/>
            <a:ext cx="5112328" cy="661595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pic>
        <p:nvPicPr>
          <p:cNvPr id="4" name="Content Placeholder 3" descr="gridterminologypage2.pd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10000" y="609600"/>
            <a:ext cx="5410200" cy="700143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Most designers begin by choosing a standard grid. </a:t>
            </a:r>
          </a:p>
          <a:p>
            <a:r>
              <a:rPr lang="en-US" dirty="0" smtClean="0"/>
              <a:t>A one-column grid is most simple. Its “quiet” design gives a publication a business-like appearance for reports, proposals, press releases or internal communications.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1-column grid.</a:t>
            </a:r>
            <a:endParaRPr lang="en-US" dirty="0"/>
          </a:p>
        </p:txBody>
      </p:sp>
      <p:pic>
        <p:nvPicPr>
          <p:cNvPr id="4" name="Picture 3" descr="grid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24000"/>
            <a:ext cx="3845497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Engravers MT"/>
                <a:cs typeface="Engravers MT"/>
              </a:rPr>
              <a:t>Grids</a:t>
            </a:r>
            <a:br>
              <a:rPr lang="en-US" b="1" dirty="0" smtClean="0">
                <a:latin typeface="Engravers MT"/>
                <a:cs typeface="Engravers MT"/>
              </a:rPr>
            </a:br>
            <a:r>
              <a:rPr lang="en-US" b="1" dirty="0" smtClean="0">
                <a:latin typeface="Brush Script Std"/>
                <a:cs typeface="Brush Script Std"/>
              </a:rPr>
              <a:t>And Page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But a 1-column grid doesn’t give a designer much flexibility, or allow for much variety.</a:t>
            </a:r>
          </a:p>
          <a:p>
            <a:r>
              <a:rPr lang="en-US" dirty="0" smtClean="0"/>
              <a:t>A wide one-column grid is easy to design, gives a designer an interesting way to add subheads or illustrations. But usually if you want to add substantial amounts of text to the narrow column, you’ll want to go with a 1 + 1 grid.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173</TotalTime>
  <Words>1007</Words>
  <Application>Microsoft Macintosh PowerPoint</Application>
  <PresentationFormat>On-screen Show (4:3)</PresentationFormat>
  <Paragraphs>74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Equity</vt:lpstr>
      <vt:lpstr>Grids </vt:lpstr>
      <vt:lpstr>Grids And Page Terminology 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  <vt:lpstr>Grids And Page Terminology</vt:lpstr>
    </vt:vector>
  </TitlesOfParts>
  <Company>NDSU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Grids </dc:title>
  <dc:creator>Ross Collins</dc:creator>
  <cp:lastModifiedBy>Ross Collins</cp:lastModifiedBy>
  <cp:revision>23</cp:revision>
  <dcterms:created xsi:type="dcterms:W3CDTF">2010-02-08T20:02:09Z</dcterms:created>
  <dcterms:modified xsi:type="dcterms:W3CDTF">2012-02-24T18:23:53Z</dcterms:modified>
</cp:coreProperties>
</file>