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96" r:id="rId6"/>
    <p:sldId id="260" r:id="rId7"/>
    <p:sldId id="261" r:id="rId8"/>
    <p:sldId id="262" r:id="rId9"/>
    <p:sldId id="263" r:id="rId10"/>
    <p:sldId id="264" r:id="rId11"/>
    <p:sldId id="297" r:id="rId12"/>
    <p:sldId id="298" r:id="rId13"/>
    <p:sldId id="299" r:id="rId14"/>
    <p:sldId id="265" r:id="rId15"/>
    <p:sldId id="266" r:id="rId16"/>
    <p:sldId id="267" r:id="rId17"/>
    <p:sldId id="268" r:id="rId18"/>
    <p:sldId id="269" r:id="rId19"/>
    <p:sldId id="270" r:id="rId20"/>
    <p:sldId id="271" r:id="rId21"/>
    <p:sldId id="272" r:id="rId22"/>
    <p:sldId id="293" r:id="rId23"/>
    <p:sldId id="273" r:id="rId24"/>
    <p:sldId id="274" r:id="rId25"/>
    <p:sldId id="275" r:id="rId26"/>
    <p:sldId id="276" r:id="rId27"/>
    <p:sldId id="277" r:id="rId28"/>
    <p:sldId id="278" r:id="rId29"/>
    <p:sldId id="279" r:id="rId30"/>
    <p:sldId id="280" r:id="rId31"/>
    <p:sldId id="281" r:id="rId32"/>
    <p:sldId id="303" r:id="rId33"/>
    <p:sldId id="282" r:id="rId34"/>
    <p:sldId id="283" r:id="rId35"/>
    <p:sldId id="284" r:id="rId36"/>
    <p:sldId id="285" r:id="rId37"/>
    <p:sldId id="286" r:id="rId38"/>
    <p:sldId id="287" r:id="rId39"/>
    <p:sldId id="288" r:id="rId40"/>
    <p:sldId id="289" r:id="rId41"/>
    <p:sldId id="294" r:id="rId42"/>
    <p:sldId id="290" r:id="rId43"/>
    <p:sldId id="291" r:id="rId44"/>
    <p:sldId id="292" r:id="rId45"/>
    <p:sldId id="295" r:id="rId46"/>
    <p:sldId id="300" r:id="rId47"/>
    <p:sldId id="301" r:id="rId48"/>
    <p:sldId id="302"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10" d="100"/>
          <a:sy n="110" d="100"/>
        </p:scale>
        <p:origin x="-7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C3F1335-F16C-49BB-AE5C-4F7BEC591BCF}" type="datetimeFigureOut">
              <a:rPr lang="en-US" smtClean="0"/>
              <a:pPr/>
              <a:t>2/24/12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C06A30-C97D-4887-A889-BEA987A3422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3F1335-F16C-49BB-AE5C-4F7BEC591BCF}" type="datetimeFigureOut">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06A30-C97D-4887-A889-BEA987A3422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3C06A30-C97D-4887-A889-BEA987A3422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3F1335-F16C-49BB-AE5C-4F7BEC591BCF}" type="datetimeFigureOut">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C3F1335-F16C-49BB-AE5C-4F7BEC591BCF}" type="datetimeFigureOut">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3C06A30-C97D-4887-A889-BEA987A3422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C3F1335-F16C-49BB-AE5C-4F7BEC591BCF}" type="datetimeFigureOut">
              <a:rPr lang="en-US" smtClean="0"/>
              <a:pPr/>
              <a:t>2/24/12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C06A30-C97D-4887-A889-BEA987A3422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C3F1335-F16C-49BB-AE5C-4F7BEC591BCF}" type="datetimeFigureOut">
              <a:rPr lang="en-US" smtClean="0"/>
              <a:pPr/>
              <a:t>2/24/12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06A30-C97D-4887-A889-BEA987A3422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C3F1335-F16C-49BB-AE5C-4F7BEC591BCF}" type="datetimeFigureOut">
              <a:rPr lang="en-US" smtClean="0"/>
              <a:pPr/>
              <a:t>2/24/12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3C06A30-C97D-4887-A889-BEA987A3422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3F1335-F16C-49BB-AE5C-4F7BEC591BCF}" type="datetimeFigureOut">
              <a:rPr lang="en-US" smtClean="0"/>
              <a:pPr/>
              <a:t>2/24/12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3C06A30-C97D-4887-A889-BEA987A3422F}" type="slidenum">
              <a:rPr lang="en-US" smtClean="0"/>
              <a:pPr/>
              <a:t>‹#›</a:t>
            </a:fld>
            <a:endParaRPr lang="en-US"/>
          </a:p>
        </p:txBody>
      </p:sp>
    </p:spTree>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C3F1335-F16C-49BB-AE5C-4F7BEC591BCF}" type="datetimeFigureOut">
              <a:rPr lang="en-US" smtClean="0"/>
              <a:pPr/>
              <a:t>2/24/12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3C06A30-C97D-4887-A889-BEA987A3422F}" type="slidenum">
              <a:rPr lang="en-US" smtClean="0"/>
              <a:pPr/>
              <a:t>‹#›</a:t>
            </a:fld>
            <a:endParaRPr lang="en-US"/>
          </a:p>
        </p:txBody>
      </p:sp>
    </p:spTree>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3C06A30-C97D-4887-A889-BEA987A3422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C3F1335-F16C-49BB-AE5C-4F7BEC591BCF}" type="datetimeFigureOut">
              <a:rPr lang="en-US" smtClean="0"/>
              <a:pPr/>
              <a:t>2/24/12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3C06A30-C97D-4887-A889-BEA987A3422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C3F1335-F16C-49BB-AE5C-4F7BEC591BCF}" type="datetimeFigureOut">
              <a:rPr lang="en-US" smtClean="0"/>
              <a:pPr/>
              <a:t>2/24/12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C3F1335-F16C-49BB-AE5C-4F7BEC591BCF}" type="datetimeFigureOut">
              <a:rPr lang="en-US" smtClean="0"/>
              <a:pPr/>
              <a:t>2/24/12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3C06A30-C97D-4887-A889-BEA987A3422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wipe dir="r"/>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hyperlink" Target="http://www.youtube.com/watch?v=MrAwr-ReuV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Av5Ap3nxToM&amp;feature=relat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irdwaysofnews.com/wierdwaysofnews6.html" TargetMode="Externa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It appears that our eye determines an image: we merely open our eye, and there it is!</a:t>
            </a:r>
            <a:endParaRPr lang="en-US" dirty="0"/>
          </a:p>
        </p:txBody>
      </p:sp>
      <p:sp>
        <p:nvSpPr>
          <p:cNvPr id="2" name="Title 1"/>
          <p:cNvSpPr>
            <a:spLocks noGrp="1"/>
          </p:cNvSpPr>
          <p:nvPr>
            <p:ph type="ctrTitle"/>
          </p:nvPr>
        </p:nvSpPr>
        <p:spPr/>
        <p:txBody>
          <a:bodyPr/>
          <a:lstStyle/>
          <a:p>
            <a:r>
              <a:rPr lang="en-US" dirty="0" smtClean="0"/>
              <a:t>The eye and the mind</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Visual cues based on “genre” sometimes tell us what we are seeing.</a:t>
            </a:r>
          </a:p>
          <a:p>
            <a:r>
              <a:rPr lang="en-US" dirty="0"/>
              <a:t>We see what we’re told we are seeing. This is why in mass media you normally are expected to use </a:t>
            </a:r>
            <a:r>
              <a:rPr lang="en-US" dirty="0" err="1"/>
              <a:t>cutlines</a:t>
            </a:r>
            <a:r>
              <a:rPr lang="en-US" dirty="0"/>
              <a:t>.</a:t>
            </a:r>
          </a:p>
          <a:p>
            <a:r>
              <a:rPr lang="en-US" dirty="0"/>
              <a:t>Designers use visual cues to define publications.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eye and the mind</a:t>
            </a:r>
          </a:p>
        </p:txBody>
      </p:sp>
      <p:sp>
        <p:nvSpPr>
          <p:cNvPr id="3" name="Content Placeholder 2"/>
          <p:cNvSpPr>
            <a:spLocks noGrp="1"/>
          </p:cNvSpPr>
          <p:nvPr>
            <p:ph sz="quarter" idx="1"/>
          </p:nvPr>
        </p:nvSpPr>
        <p:spPr/>
        <p:txBody>
          <a:bodyPr/>
          <a:lstStyle/>
          <a:p>
            <a:r>
              <a:rPr lang="en-US"/>
              <a:t>In another Gestalt experiment, people were briefly shown the drawing below. Then they were asked to draw what they saw.</a:t>
            </a:r>
          </a:p>
          <a:p>
            <a:r>
              <a:rPr lang="en-US"/>
              <a:t>Half the group was told “Draw the eyeglasses.” The other half, “draw the dumbbells.”</a:t>
            </a:r>
          </a:p>
        </p:txBody>
      </p:sp>
      <p:pic>
        <p:nvPicPr>
          <p:cNvPr id="4" name="Picture 3" descr="circlesand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926" y="3886200"/>
            <a:ext cx="6299200" cy="2603500"/>
          </a:xfrm>
          <a:prstGeom prst="rect">
            <a:avLst/>
          </a:prstGeom>
        </p:spPr>
      </p:pic>
    </p:spTree>
    <p:extLst>
      <p:ext uri="{BB962C8B-B14F-4D97-AF65-F5344CB8AC3E}">
        <p14:creationId xmlns:p14="http://schemas.microsoft.com/office/powerpoint/2010/main" val="348234185"/>
      </p:ext>
    </p:extLst>
  </p:cSld>
  <p:clrMapOvr>
    <a:masterClrMapping/>
  </p:clrMapOvr>
  <p:transition xmlns:p14="http://schemas.microsoft.com/office/powerpoint/2010/mai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eye and the mind</a:t>
            </a:r>
          </a:p>
        </p:txBody>
      </p:sp>
      <p:sp>
        <p:nvSpPr>
          <p:cNvPr id="3" name="Content Placeholder 2"/>
          <p:cNvSpPr>
            <a:spLocks noGrp="1"/>
          </p:cNvSpPr>
          <p:nvPr>
            <p:ph sz="quarter" idx="1"/>
          </p:nvPr>
        </p:nvSpPr>
        <p:spPr/>
        <p:txBody>
          <a:bodyPr/>
          <a:lstStyle/>
          <a:p>
            <a:r>
              <a:rPr lang="en-US"/>
              <a:t>Here’s what the first group drew.</a:t>
            </a:r>
          </a:p>
        </p:txBody>
      </p:sp>
      <p:pic>
        <p:nvPicPr>
          <p:cNvPr id="4" name="Picture 3" descr="eyeglass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2501900"/>
            <a:ext cx="3581400" cy="1841500"/>
          </a:xfrm>
          <a:prstGeom prst="rect">
            <a:avLst/>
          </a:prstGeom>
        </p:spPr>
      </p:pic>
    </p:spTree>
    <p:extLst>
      <p:ext uri="{BB962C8B-B14F-4D97-AF65-F5344CB8AC3E}">
        <p14:creationId xmlns:p14="http://schemas.microsoft.com/office/powerpoint/2010/main" val="609841845"/>
      </p:ext>
    </p:extLst>
  </p:cSld>
  <p:clrMapOvr>
    <a:masterClrMapping/>
  </p:clrMapOvr>
  <p:transition xmlns:p14="http://schemas.microsoft.com/office/powerpoint/2010/mai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eye and the mind</a:t>
            </a:r>
          </a:p>
        </p:txBody>
      </p:sp>
      <p:sp>
        <p:nvSpPr>
          <p:cNvPr id="3" name="Content Placeholder 2"/>
          <p:cNvSpPr>
            <a:spLocks noGrp="1"/>
          </p:cNvSpPr>
          <p:nvPr>
            <p:ph sz="quarter" idx="1"/>
          </p:nvPr>
        </p:nvSpPr>
        <p:spPr>
          <a:xfrm>
            <a:off x="301752" y="1527048"/>
            <a:ext cx="5413248" cy="4572000"/>
          </a:xfrm>
        </p:spPr>
        <p:txBody>
          <a:bodyPr/>
          <a:lstStyle/>
          <a:p>
            <a:r>
              <a:rPr lang="en-US"/>
              <a:t>Here’s what the second group drew.</a:t>
            </a:r>
          </a:p>
          <a:p>
            <a:r>
              <a:rPr lang="en-US"/>
              <a:t>Both, of course, were wrong. But people saw what they were told to see.</a:t>
            </a:r>
          </a:p>
          <a:p>
            <a:r>
              <a:rPr lang="en-US"/>
              <a:t>We see what we expect to see, what we’re told to see, or what we want something to mean.</a:t>
            </a:r>
          </a:p>
        </p:txBody>
      </p:sp>
      <p:pic>
        <p:nvPicPr>
          <p:cNvPr id="4" name="Picture 3" descr="barbell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676400"/>
            <a:ext cx="2311400" cy="1320800"/>
          </a:xfrm>
          <a:prstGeom prst="rect">
            <a:avLst/>
          </a:prstGeom>
        </p:spPr>
      </p:pic>
      <p:pic>
        <p:nvPicPr>
          <p:cNvPr id="5" name="Picture 4" descr="circlesand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931" y="3509842"/>
            <a:ext cx="2949869" cy="1219200"/>
          </a:xfrm>
          <a:prstGeom prst="rect">
            <a:avLst/>
          </a:prstGeom>
        </p:spPr>
      </p:pic>
    </p:spTree>
    <p:extLst>
      <p:ext uri="{BB962C8B-B14F-4D97-AF65-F5344CB8AC3E}">
        <p14:creationId xmlns:p14="http://schemas.microsoft.com/office/powerpoint/2010/main" val="846044456"/>
      </p:ext>
    </p:extLst>
  </p:cSld>
  <p:clrMapOvr>
    <a:masterClrMapping/>
  </p:clrMapOvr>
  <p:transition xmlns:p14="http://schemas.microsoft.com/office/powerpoint/2010/mai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We add or subtract information from a visual image until it makes sense to us.</a:t>
            </a:r>
          </a:p>
          <a:p>
            <a:r>
              <a:rPr lang="en-US" dirty="0" smtClean="0"/>
              <a:t>The brain tries to make an image </a:t>
            </a:r>
            <a:r>
              <a:rPr lang="en-US" dirty="0" smtClean="0">
                <a:hlinkClick r:id="rId2"/>
              </a:rPr>
              <a:t>“make sense</a:t>
            </a:r>
            <a:r>
              <a:rPr lang="en-US" dirty="0" smtClean="0"/>
              <a:t>.” </a:t>
            </a:r>
            <a:r>
              <a:rPr lang="en-US" sz="1400" dirty="0" smtClean="0"/>
              <a:t>[</a:t>
            </a:r>
            <a:r>
              <a:rPr lang="en-US" sz="1400">
                <a:solidFill>
                  <a:srgbClr val="000000"/>
                </a:solidFill>
                <a:latin typeface="Lucida Grande"/>
                <a:ea typeface="Lucida Grande"/>
                <a:cs typeface="Lucida Grande"/>
              </a:rPr>
              <a:t>http://www.youtube.com/watch?v=MrAwr-ReuVA]</a:t>
            </a:r>
            <a:endParaRPr lang="en-US" sz="1400" dirty="0" smtClean="0"/>
          </a:p>
          <a:p>
            <a:pPr>
              <a:buNone/>
            </a:pPr>
            <a:endParaRPr lang="en-US" dirty="0"/>
          </a:p>
        </p:txBody>
      </p:sp>
      <p:pic>
        <p:nvPicPr>
          <p:cNvPr id="4" name="Picture 3" descr="smiley.jpg"/>
          <p:cNvPicPr>
            <a:picLocks noChangeAspect="1"/>
          </p:cNvPicPr>
          <p:nvPr/>
        </p:nvPicPr>
        <p:blipFill>
          <a:blip r:embed="rId3"/>
          <a:stretch>
            <a:fillRect/>
          </a:stretch>
        </p:blipFill>
        <p:spPr>
          <a:xfrm>
            <a:off x="609600" y="3810000"/>
            <a:ext cx="3048000" cy="2188307"/>
          </a:xfrm>
          <a:prstGeom prst="rect">
            <a:avLst/>
          </a:prstGeom>
        </p:spPr>
      </p:pic>
      <p:pic>
        <p:nvPicPr>
          <p:cNvPr id="5" name="Picture 4" descr="stickman.jpg"/>
          <p:cNvPicPr>
            <a:picLocks noChangeAspect="1"/>
          </p:cNvPicPr>
          <p:nvPr/>
        </p:nvPicPr>
        <p:blipFill>
          <a:blip r:embed="rId4"/>
          <a:stretch>
            <a:fillRect/>
          </a:stretch>
        </p:blipFill>
        <p:spPr>
          <a:xfrm>
            <a:off x="6172200" y="3081213"/>
            <a:ext cx="1814290" cy="2917094"/>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But knowledge and learning don’t limit the brain’s ability to perceive visual information: the brain reacts emotionally and instantly to patterns and relationships.</a:t>
            </a:r>
          </a:p>
          <a:p>
            <a:r>
              <a:rPr lang="en-US" dirty="0" smtClean="0"/>
              <a:t>What do you see in the drawing below?</a:t>
            </a:r>
            <a:endParaRPr lang="en-US" dirty="0"/>
          </a:p>
        </p:txBody>
      </p:sp>
      <p:pic>
        <p:nvPicPr>
          <p:cNvPr id="4" name="Picture 3" descr="proximity.jpg"/>
          <p:cNvPicPr>
            <a:picLocks noChangeAspect="1"/>
          </p:cNvPicPr>
          <p:nvPr/>
        </p:nvPicPr>
        <p:blipFill>
          <a:blip r:embed="rId2"/>
          <a:stretch>
            <a:fillRect/>
          </a:stretch>
        </p:blipFill>
        <p:spPr>
          <a:xfrm>
            <a:off x="1295400" y="3962400"/>
            <a:ext cx="6559826" cy="226314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Many people say they see two triangles. But it’s not. It’s six dots.</a:t>
            </a:r>
          </a:p>
          <a:p>
            <a:r>
              <a:rPr lang="en-US" dirty="0" smtClean="0"/>
              <a:t>Our brain associates objects that are near to each other, called </a:t>
            </a:r>
            <a:r>
              <a:rPr lang="en-US" b="1" dirty="0" smtClean="0"/>
              <a:t>the principle of proximity</a:t>
            </a:r>
            <a:r>
              <a:rPr lang="en-US" dirty="0" smtClean="0"/>
              <a:t>:</a:t>
            </a:r>
          </a:p>
          <a:p>
            <a:pPr>
              <a:buNone/>
            </a:pPr>
            <a:r>
              <a:rPr lang="en-US" dirty="0" smtClean="0"/>
              <a:t>“The closer an object is to another, the more it will be perceived as one.”</a:t>
            </a:r>
            <a:endParaRPr lang="en-US" dirty="0"/>
          </a:p>
        </p:txBody>
      </p:sp>
      <p:pic>
        <p:nvPicPr>
          <p:cNvPr id="4" name="Picture 3" descr="proximity.jpg"/>
          <p:cNvPicPr>
            <a:picLocks noChangeAspect="1"/>
          </p:cNvPicPr>
          <p:nvPr/>
        </p:nvPicPr>
        <p:blipFill>
          <a:blip r:embed="rId2"/>
          <a:stretch>
            <a:fillRect/>
          </a:stretch>
        </p:blipFill>
        <p:spPr>
          <a:xfrm>
            <a:off x="2438400" y="4653153"/>
            <a:ext cx="4191000" cy="1445895"/>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Drawings of equidistant objects do not appear associated.</a:t>
            </a:r>
            <a:endParaRPr lang="en-US" dirty="0"/>
          </a:p>
        </p:txBody>
      </p:sp>
      <p:pic>
        <p:nvPicPr>
          <p:cNvPr id="4" name="Picture 3" descr="proximity2.jpg"/>
          <p:cNvPicPr>
            <a:picLocks noChangeAspect="1"/>
          </p:cNvPicPr>
          <p:nvPr/>
        </p:nvPicPr>
        <p:blipFill>
          <a:blip r:embed="rId2"/>
          <a:stretch>
            <a:fillRect/>
          </a:stretch>
        </p:blipFill>
        <p:spPr>
          <a:xfrm>
            <a:off x="2895600" y="2895600"/>
            <a:ext cx="3468920" cy="2972008"/>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Move two rows, however, and now we appear to see two vertical lines.</a:t>
            </a:r>
            <a:endParaRPr lang="en-US" dirty="0"/>
          </a:p>
        </p:txBody>
      </p:sp>
      <p:pic>
        <p:nvPicPr>
          <p:cNvPr id="4" name="Picture 3" descr="proximity3.jpg"/>
          <p:cNvPicPr>
            <a:picLocks noChangeAspect="1"/>
          </p:cNvPicPr>
          <p:nvPr/>
        </p:nvPicPr>
        <p:blipFill>
          <a:blip r:embed="rId2"/>
          <a:stretch>
            <a:fillRect/>
          </a:stretch>
        </p:blipFill>
        <p:spPr>
          <a:xfrm>
            <a:off x="2667000" y="2670048"/>
            <a:ext cx="3940053" cy="3429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We can play games with proximity. Are these numbers or letters?</a:t>
            </a:r>
            <a:endParaRPr lang="en-US" dirty="0"/>
          </a:p>
        </p:txBody>
      </p:sp>
      <p:pic>
        <p:nvPicPr>
          <p:cNvPr id="4" name="Picture 3" descr="proximity4.jpg"/>
          <p:cNvPicPr>
            <a:picLocks noChangeAspect="1"/>
          </p:cNvPicPr>
          <p:nvPr/>
        </p:nvPicPr>
        <p:blipFill>
          <a:blip r:embed="rId2"/>
          <a:stretch>
            <a:fillRect/>
          </a:stretch>
        </p:blipFill>
        <p:spPr>
          <a:xfrm>
            <a:off x="609600" y="3037114"/>
            <a:ext cx="8077200" cy="692331"/>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How does the eye work?</a:t>
            </a:r>
          </a:p>
        </p:txBody>
      </p:sp>
      <p:pic>
        <p:nvPicPr>
          <p:cNvPr id="4" name="Picture 3" descr="eye.jpg"/>
          <p:cNvPicPr>
            <a:picLocks noChangeAspect="1"/>
          </p:cNvPicPr>
          <p:nvPr/>
        </p:nvPicPr>
        <p:blipFill>
          <a:blip r:embed="rId2"/>
          <a:stretch>
            <a:fillRect/>
          </a:stretch>
        </p:blipFill>
        <p:spPr>
          <a:xfrm>
            <a:off x="4572000" y="2212848"/>
            <a:ext cx="3925297" cy="38862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This principle can be applied to photographs. We associate people with backgrounds. Political publicists know this, and so try to put politicians in patriotic settings. </a:t>
            </a:r>
            <a:r>
              <a:rPr lang="en-US" sz="2000" dirty="0" smtClean="0"/>
              <a:t>Both parties do this, of course.</a:t>
            </a:r>
            <a:endParaRPr lang="en-US" sz="2000" dirty="0"/>
          </a:p>
        </p:txBody>
      </p:sp>
      <p:pic>
        <p:nvPicPr>
          <p:cNvPr id="4" name="Picture 3" descr="daschleandobama.png"/>
          <p:cNvPicPr>
            <a:picLocks noChangeAspect="1"/>
          </p:cNvPicPr>
          <p:nvPr/>
        </p:nvPicPr>
        <p:blipFill>
          <a:blip r:embed="rId2"/>
          <a:stretch>
            <a:fillRect/>
          </a:stretch>
        </p:blipFill>
        <p:spPr>
          <a:xfrm>
            <a:off x="1219200" y="3657600"/>
            <a:ext cx="3256706" cy="2148187"/>
          </a:xfrm>
          <a:prstGeom prst="rect">
            <a:avLst/>
          </a:prstGeom>
        </p:spPr>
      </p:pic>
      <p:pic>
        <p:nvPicPr>
          <p:cNvPr id="5" name="Picture 4" descr="bachman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352800"/>
            <a:ext cx="2019300" cy="2881634"/>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Temporal proximity can be used by film makers to suggest two scenes that occur together are related.</a:t>
            </a:r>
          </a:p>
          <a:p>
            <a:r>
              <a:rPr lang="en-US" dirty="0" smtClean="0"/>
              <a:t>Proximity is a </a:t>
            </a:r>
            <a:r>
              <a:rPr lang="en-US" dirty="0" smtClean="0">
                <a:hlinkClick r:id="rId2"/>
              </a:rPr>
              <a:t>powerful tool</a:t>
            </a:r>
            <a:r>
              <a:rPr lang="en-US" dirty="0" smtClean="0"/>
              <a:t>, but can be manipulated to make false relationships….</a:t>
            </a:r>
            <a:r>
              <a:rPr lang="en-US" sz="1400" dirty="0" smtClean="0"/>
              <a:t> [</a:t>
            </a:r>
            <a:r>
              <a:rPr lang="en-US" sz="1400">
                <a:solidFill>
                  <a:srgbClr val="000000"/>
                </a:solidFill>
                <a:latin typeface="Lucida Grande"/>
                <a:ea typeface="Lucida Grande"/>
                <a:cs typeface="Lucida Grande"/>
              </a:rPr>
              <a:t>http://www.youtube.com/watch?v=Av5Ap3nxToM&amp;feature=related]</a:t>
            </a:r>
            <a:endParaRPr lang="en-US" sz="14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pic>
        <p:nvPicPr>
          <p:cNvPr id="4" name="Content Placeholder 3" descr="sharkattack.jpg"/>
          <p:cNvPicPr>
            <a:picLocks noGrp="1" noChangeAspect="1"/>
          </p:cNvPicPr>
          <p:nvPr>
            <p:ph sz="quarter" idx="1"/>
          </p:nvPr>
        </p:nvPicPr>
        <p:blipFill>
          <a:blip r:embed="rId2"/>
          <a:stretch>
            <a:fillRect/>
          </a:stretch>
        </p:blipFill>
        <p:spPr>
          <a:xfrm>
            <a:off x="2676161" y="1527175"/>
            <a:ext cx="3755166" cy="4572000"/>
          </a:xfrm>
        </p:spPr>
      </p:pic>
    </p:spTree>
  </p:cSld>
  <p:clrMapOvr>
    <a:masterClrMapping/>
  </p:clrMapOvr>
  <p:transition xmlns:p14="http://schemas.microsoft.com/office/powerpoint/2010/mai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We can suggest relationships in other ways. The </a:t>
            </a:r>
            <a:r>
              <a:rPr lang="en-US" b="1" dirty="0" smtClean="0"/>
              <a:t>principle of similarity </a:t>
            </a:r>
            <a:r>
              <a:rPr lang="en-US" dirty="0" smtClean="0"/>
              <a:t>suggests:</a:t>
            </a:r>
          </a:p>
          <a:p>
            <a:pPr>
              <a:buNone/>
            </a:pPr>
            <a:r>
              <a:rPr lang="en-US" dirty="0" smtClean="0"/>
              <a:t>“similar visual elements appear to be related.”</a:t>
            </a:r>
          </a:p>
          <a:p>
            <a:pPr>
              <a:buNone/>
            </a:pPr>
            <a:r>
              <a:rPr lang="en-US" dirty="0" smtClean="0"/>
              <a:t>The first drawing below shows no relationship.</a:t>
            </a:r>
            <a:endParaRPr lang="en-US" dirty="0"/>
          </a:p>
        </p:txBody>
      </p:sp>
      <p:pic>
        <p:nvPicPr>
          <p:cNvPr id="4" name="Picture 3" descr="similarity1.jpg"/>
          <p:cNvPicPr>
            <a:picLocks noChangeAspect="1"/>
          </p:cNvPicPr>
          <p:nvPr/>
        </p:nvPicPr>
        <p:blipFill>
          <a:blip r:embed="rId2"/>
          <a:stretch>
            <a:fillRect/>
          </a:stretch>
        </p:blipFill>
        <p:spPr>
          <a:xfrm>
            <a:off x="2743200" y="3581400"/>
            <a:ext cx="3658105" cy="2789767"/>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The drawings below appear related by size or color.</a:t>
            </a:r>
            <a:endParaRPr lang="en-US" dirty="0"/>
          </a:p>
        </p:txBody>
      </p:sp>
      <p:pic>
        <p:nvPicPr>
          <p:cNvPr id="4" name="Picture 3" descr="similarity2.jpg"/>
          <p:cNvPicPr>
            <a:picLocks noChangeAspect="1"/>
          </p:cNvPicPr>
          <p:nvPr/>
        </p:nvPicPr>
        <p:blipFill>
          <a:blip r:embed="rId2"/>
          <a:stretch>
            <a:fillRect/>
          </a:stretch>
        </p:blipFill>
        <p:spPr>
          <a:xfrm>
            <a:off x="533400" y="3098344"/>
            <a:ext cx="3737073" cy="3000704"/>
          </a:xfrm>
          <a:prstGeom prst="rect">
            <a:avLst/>
          </a:prstGeom>
        </p:spPr>
      </p:pic>
      <p:pic>
        <p:nvPicPr>
          <p:cNvPr id="5" name="Picture 4" descr="similarity3.jpg"/>
          <p:cNvPicPr>
            <a:picLocks noChangeAspect="1"/>
          </p:cNvPicPr>
          <p:nvPr/>
        </p:nvPicPr>
        <p:blipFill>
          <a:blip r:embed="rId3"/>
          <a:stretch>
            <a:fillRect/>
          </a:stretch>
        </p:blipFill>
        <p:spPr>
          <a:xfrm>
            <a:off x="4535199" y="3098345"/>
            <a:ext cx="4142077" cy="3000704"/>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Similar shapes appear to be related. The sculptures in a Washington, D.C., museum below seem to be related to the tree planters.</a:t>
            </a:r>
            <a:endParaRPr lang="en-US" dirty="0"/>
          </a:p>
        </p:txBody>
      </p:sp>
      <p:pic>
        <p:nvPicPr>
          <p:cNvPr id="4" name="Picture 3" descr="dcmuseum2.jpg"/>
          <p:cNvPicPr>
            <a:picLocks noChangeAspect="1"/>
          </p:cNvPicPr>
          <p:nvPr/>
        </p:nvPicPr>
        <p:blipFill>
          <a:blip r:embed="rId2"/>
          <a:stretch>
            <a:fillRect/>
          </a:stretch>
        </p:blipFill>
        <p:spPr>
          <a:xfrm>
            <a:off x="1447800" y="2971800"/>
            <a:ext cx="6248400" cy="3292907"/>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Graphic artists can use proximity and similarity to design publications and pages that feel unified.</a:t>
            </a:r>
            <a:endParaRPr lang="en-US" dirty="0"/>
          </a:p>
        </p:txBody>
      </p:sp>
      <p:pic>
        <p:nvPicPr>
          <p:cNvPr id="4" name="Picture 3" descr="magazinelayout.jpg"/>
          <p:cNvPicPr>
            <a:picLocks noChangeAspect="1"/>
          </p:cNvPicPr>
          <p:nvPr/>
        </p:nvPicPr>
        <p:blipFill>
          <a:blip r:embed="rId2"/>
          <a:stretch>
            <a:fillRect/>
          </a:stretch>
        </p:blipFill>
        <p:spPr>
          <a:xfrm>
            <a:off x="2362200" y="2743200"/>
            <a:ext cx="5041900" cy="3653438"/>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Similarity used as repetition can suggest objects are related. These related objects can lead the eye. This is the Gestalt </a:t>
            </a:r>
            <a:r>
              <a:rPr lang="en-US" b="1" dirty="0" smtClean="0"/>
              <a:t>principle of continuity</a:t>
            </a:r>
            <a:r>
              <a:rPr lang="en-US" dirty="0" smtClean="0"/>
              <a:t>:</a:t>
            </a:r>
          </a:p>
          <a:p>
            <a:pPr>
              <a:buNone/>
            </a:pPr>
            <a:r>
              <a:rPr lang="en-US" dirty="0" smtClean="0"/>
              <a:t>“The eye will follow a pattern of similar shapes or lines.”</a:t>
            </a:r>
            <a:endParaRPr lang="en-US" dirty="0"/>
          </a:p>
        </p:txBody>
      </p:sp>
      <p:pic>
        <p:nvPicPr>
          <p:cNvPr id="4" name="Picture 3" descr="torremolinos.jpg"/>
          <p:cNvPicPr>
            <a:picLocks noChangeAspect="1"/>
          </p:cNvPicPr>
          <p:nvPr/>
        </p:nvPicPr>
        <p:blipFill>
          <a:blip r:embed="rId2"/>
          <a:stretch>
            <a:fillRect/>
          </a:stretch>
        </p:blipFill>
        <p:spPr>
          <a:xfrm>
            <a:off x="2514600" y="3505200"/>
            <a:ext cx="4267200" cy="285369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We can direct viewers to areas of a design or photograph we consider most important using continuity: we follow lines made by roads, fences, or shapes. </a:t>
            </a:r>
            <a:endParaRPr lang="en-US" dirty="0"/>
          </a:p>
        </p:txBody>
      </p:sp>
      <p:pic>
        <p:nvPicPr>
          <p:cNvPr id="4" name="Picture 3" descr="london08.jpg"/>
          <p:cNvPicPr>
            <a:picLocks noChangeAspect="1"/>
          </p:cNvPicPr>
          <p:nvPr/>
        </p:nvPicPr>
        <p:blipFill>
          <a:blip r:embed="rId2"/>
          <a:stretch>
            <a:fillRect/>
          </a:stretch>
        </p:blipFill>
        <p:spPr>
          <a:xfrm>
            <a:off x="2133600" y="2895600"/>
            <a:ext cx="5181600" cy="34544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Our brain tends to assume lines going straight will continue going straight.</a:t>
            </a:r>
          </a:p>
          <a:p>
            <a:r>
              <a:rPr lang="en-US" dirty="0" smtClean="0"/>
              <a:t>What d0 you see in the illustration below?</a:t>
            </a:r>
            <a:endParaRPr lang="en-US" dirty="0"/>
          </a:p>
        </p:txBody>
      </p:sp>
      <p:pic>
        <p:nvPicPr>
          <p:cNvPr id="4" name="Picture 3" descr="continuity1.jpg"/>
          <p:cNvPicPr>
            <a:picLocks noChangeAspect="1"/>
          </p:cNvPicPr>
          <p:nvPr/>
        </p:nvPicPr>
        <p:blipFill>
          <a:blip r:embed="rId2"/>
          <a:stretch>
            <a:fillRect/>
          </a:stretch>
        </p:blipFill>
        <p:spPr>
          <a:xfrm>
            <a:off x="1447800" y="3048000"/>
            <a:ext cx="6019800" cy="3280791"/>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pPr>
              <a:buNone/>
            </a:pPr>
            <a:r>
              <a:rPr lang="en-US" dirty="0" smtClean="0"/>
              <a:t>But the eye is not that perfect</a:t>
            </a:r>
          </a:p>
          <a:p>
            <a:pPr>
              <a:buNone/>
            </a:pPr>
            <a:r>
              <a:rPr lang="en-US" dirty="0" smtClean="0"/>
              <a:t>• Upside down images.</a:t>
            </a:r>
          </a:p>
          <a:p>
            <a:pPr>
              <a:buNone/>
            </a:pPr>
            <a:r>
              <a:rPr lang="en-US" dirty="0" smtClean="0"/>
              <a:t>• Curved lines.</a:t>
            </a:r>
          </a:p>
          <a:p>
            <a:pPr>
              <a:buNone/>
            </a:pPr>
            <a:r>
              <a:rPr lang="en-US" dirty="0" smtClean="0"/>
              <a:t>• Blind spot.</a:t>
            </a:r>
          </a:p>
          <a:p>
            <a:pPr>
              <a:buNone/>
            </a:pPr>
            <a:endParaRPr lang="en-US" dirty="0" smtClean="0"/>
          </a:p>
        </p:txBody>
      </p:sp>
      <p:pic>
        <p:nvPicPr>
          <p:cNvPr id="4" name="Picture 3" descr="blindspotillusion2-09.jpg"/>
          <p:cNvPicPr>
            <a:picLocks noChangeAspect="1"/>
          </p:cNvPicPr>
          <p:nvPr/>
        </p:nvPicPr>
        <p:blipFill>
          <a:blip r:embed="rId2"/>
          <a:stretch>
            <a:fillRect/>
          </a:stretch>
        </p:blipFill>
        <p:spPr>
          <a:xfrm>
            <a:off x="3733800" y="2846694"/>
            <a:ext cx="4208929" cy="3252354"/>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Most people would say two Xs, based on the principle of continuity.</a:t>
            </a:r>
          </a:p>
          <a:p>
            <a:r>
              <a:rPr lang="en-US" dirty="0" smtClean="0"/>
              <a:t>But we also could see an M or W. What about the second image?</a:t>
            </a:r>
            <a:endParaRPr lang="en-US" dirty="0"/>
          </a:p>
        </p:txBody>
      </p:sp>
      <p:pic>
        <p:nvPicPr>
          <p:cNvPr id="4" name="Picture 3" descr="continuity2.jpg"/>
          <p:cNvPicPr>
            <a:picLocks noChangeAspect="1"/>
          </p:cNvPicPr>
          <p:nvPr/>
        </p:nvPicPr>
        <p:blipFill>
          <a:blip r:embed="rId2"/>
          <a:stretch>
            <a:fillRect/>
          </a:stretch>
        </p:blipFill>
        <p:spPr>
          <a:xfrm>
            <a:off x="301752" y="3679698"/>
            <a:ext cx="3448538" cy="1882902"/>
          </a:xfrm>
          <a:prstGeom prst="rect">
            <a:avLst/>
          </a:prstGeom>
        </p:spPr>
      </p:pic>
      <p:pic>
        <p:nvPicPr>
          <p:cNvPr id="5" name="Picture 4" descr="continuity3.jpg"/>
          <p:cNvPicPr>
            <a:picLocks noChangeAspect="1"/>
          </p:cNvPicPr>
          <p:nvPr/>
        </p:nvPicPr>
        <p:blipFill>
          <a:blip r:embed="rId3"/>
          <a:stretch>
            <a:fillRect/>
          </a:stretch>
        </p:blipFill>
        <p:spPr>
          <a:xfrm>
            <a:off x="5029200" y="3048000"/>
            <a:ext cx="2935094" cy="3279648"/>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Most of us would see two rectangles, one atop the other. But that’s not what it is.</a:t>
            </a:r>
            <a:endParaRPr lang="en-US" dirty="0"/>
          </a:p>
        </p:txBody>
      </p:sp>
      <p:pic>
        <p:nvPicPr>
          <p:cNvPr id="4" name="Picture 3" descr="continuity4.jpg"/>
          <p:cNvPicPr>
            <a:picLocks noChangeAspect="1"/>
          </p:cNvPicPr>
          <p:nvPr/>
        </p:nvPicPr>
        <p:blipFill>
          <a:blip r:embed="rId2"/>
          <a:stretch>
            <a:fillRect/>
          </a:stretch>
        </p:blipFill>
        <p:spPr>
          <a:xfrm>
            <a:off x="2819400" y="2667000"/>
            <a:ext cx="3662184" cy="35814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Find out more!</a:t>
            </a:r>
          </a:p>
        </p:txBody>
      </p:sp>
      <p:sp>
        <p:nvSpPr>
          <p:cNvPr id="3" name="Content Placeholder 2"/>
          <p:cNvSpPr>
            <a:spLocks noGrp="1"/>
          </p:cNvSpPr>
          <p:nvPr>
            <p:ph sz="quarter" idx="1"/>
          </p:nvPr>
        </p:nvSpPr>
        <p:spPr/>
        <p:txBody>
          <a:bodyPr/>
          <a:lstStyle/>
          <a:p>
            <a:r>
              <a:rPr lang="en-US"/>
              <a:t>Ross’s online text: </a:t>
            </a:r>
            <a:r>
              <a:rPr lang="en-US">
                <a:hlinkClick r:id="rId2"/>
              </a:rPr>
              <a:t>http://www.weirdwaysofnews.com/wierdwaysofnews6.html</a:t>
            </a:r>
            <a:endParaRPr lang="en-US"/>
          </a:p>
        </p:txBody>
      </p:sp>
      <p:pic>
        <p:nvPicPr>
          <p:cNvPr id="4" name="Picture 3" descr="weirdwaysofnew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985655"/>
            <a:ext cx="5580312" cy="3505200"/>
          </a:xfrm>
          <a:prstGeom prst="rect">
            <a:avLst/>
          </a:prstGeom>
        </p:spPr>
      </p:pic>
    </p:spTree>
    <p:extLst>
      <p:ext uri="{BB962C8B-B14F-4D97-AF65-F5344CB8AC3E}">
        <p14:creationId xmlns:p14="http://schemas.microsoft.com/office/powerpoint/2010/main" val="3217451135"/>
      </p:ext>
    </p:extLst>
  </p:cSld>
  <p:clrMapOvr>
    <a:masterClrMapping/>
  </p:clrMapOvr>
  <p:transition xmlns:p14="http://schemas.microsoft.com/office/powerpoint/2010/mai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Our expectation of straight-line continuity leads us to assume the image must exist in three dimensions.</a:t>
            </a:r>
          </a:p>
          <a:p>
            <a:r>
              <a:rPr lang="en-US" dirty="0" smtClean="0"/>
              <a:t>Below is a famous Gestalt experiment. Participants were shown the left image over and over. Then they were shown the second image. They described a diamond and rectangle, but…</a:t>
            </a:r>
            <a:endParaRPr lang="en-US" dirty="0"/>
          </a:p>
        </p:txBody>
      </p:sp>
      <p:pic>
        <p:nvPicPr>
          <p:cNvPr id="4" name="Picture 3" descr="continuity5.jpg"/>
          <p:cNvPicPr>
            <a:picLocks noChangeAspect="1"/>
          </p:cNvPicPr>
          <p:nvPr/>
        </p:nvPicPr>
        <p:blipFill>
          <a:blip r:embed="rId2"/>
          <a:stretch>
            <a:fillRect/>
          </a:stretch>
        </p:blipFill>
        <p:spPr>
          <a:xfrm>
            <a:off x="1524000" y="4800600"/>
            <a:ext cx="2133600" cy="809398"/>
          </a:xfrm>
          <a:prstGeom prst="rect">
            <a:avLst/>
          </a:prstGeom>
        </p:spPr>
      </p:pic>
      <p:pic>
        <p:nvPicPr>
          <p:cNvPr id="5" name="Picture 4" descr="continuity6.jpg"/>
          <p:cNvPicPr>
            <a:picLocks noChangeAspect="1"/>
          </p:cNvPicPr>
          <p:nvPr/>
        </p:nvPicPr>
        <p:blipFill>
          <a:blip r:embed="rId3"/>
          <a:stretch>
            <a:fillRect/>
          </a:stretch>
        </p:blipFill>
        <p:spPr>
          <a:xfrm>
            <a:off x="5334000" y="4098687"/>
            <a:ext cx="2532249" cy="2000361"/>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…look closely: the center points of the diamond in the rectangle for the exact bullet shape so familiar to the participants.</a:t>
            </a:r>
            <a:endParaRPr lang="en-US" dirty="0"/>
          </a:p>
        </p:txBody>
      </p:sp>
      <p:pic>
        <p:nvPicPr>
          <p:cNvPr id="5" name="Picture 4" descr="continuity7.jpg"/>
          <p:cNvPicPr>
            <a:picLocks noChangeAspect="1"/>
          </p:cNvPicPr>
          <p:nvPr/>
        </p:nvPicPr>
        <p:blipFill>
          <a:blip r:embed="rId2"/>
          <a:stretch>
            <a:fillRect/>
          </a:stretch>
        </p:blipFill>
        <p:spPr>
          <a:xfrm>
            <a:off x="2514600" y="3048000"/>
            <a:ext cx="4112157" cy="3248416"/>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Why don’t we readily see the lozenge shape? Because the </a:t>
            </a:r>
            <a:r>
              <a:rPr lang="en-US" b="1" dirty="0" smtClean="0"/>
              <a:t>rule of simplicity </a:t>
            </a:r>
            <a:r>
              <a:rPr lang="en-US" dirty="0" smtClean="0"/>
              <a:t>tells us:</a:t>
            </a:r>
          </a:p>
          <a:p>
            <a:pPr>
              <a:buNone/>
            </a:pPr>
            <a:r>
              <a:rPr lang="en-US" dirty="0" smtClean="0"/>
              <a:t>“Given a level of visual complexity, we see the </a:t>
            </a:r>
            <a:r>
              <a:rPr lang="en-US" b="1" dirty="0" smtClean="0"/>
              <a:t>least complicated image</a:t>
            </a:r>
            <a:r>
              <a:rPr lang="en-US" dirty="0" smtClean="0"/>
              <a:t> possible that still makes sense to us.”</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Given an ambiguous image, we imagine the simple possibility first. What do you see below?</a:t>
            </a:r>
            <a:endParaRPr lang="en-US" dirty="0"/>
          </a:p>
        </p:txBody>
      </p:sp>
      <p:pic>
        <p:nvPicPr>
          <p:cNvPr id="4" name="Picture 3" descr="complexity1.jpg"/>
          <p:cNvPicPr>
            <a:picLocks noChangeAspect="1"/>
          </p:cNvPicPr>
          <p:nvPr/>
        </p:nvPicPr>
        <p:blipFill>
          <a:blip r:embed="rId2"/>
          <a:stretch>
            <a:fillRect/>
          </a:stretch>
        </p:blipFill>
        <p:spPr>
          <a:xfrm>
            <a:off x="301752" y="3716635"/>
            <a:ext cx="6248400" cy="1435968"/>
          </a:xfrm>
          <a:prstGeom prst="rect">
            <a:avLst/>
          </a:prstGeom>
        </p:spPr>
      </p:pic>
      <p:pic>
        <p:nvPicPr>
          <p:cNvPr id="5" name="Picture 4" descr="complexity2.jpg"/>
          <p:cNvPicPr>
            <a:picLocks noChangeAspect="1"/>
          </p:cNvPicPr>
          <p:nvPr/>
        </p:nvPicPr>
        <p:blipFill>
          <a:blip r:embed="rId3"/>
          <a:stretch>
            <a:fillRect/>
          </a:stretch>
        </p:blipFill>
        <p:spPr>
          <a:xfrm>
            <a:off x="6781800" y="2514600"/>
            <a:ext cx="1828800" cy="2638003"/>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Bald man behind a wall.</a:t>
            </a:r>
          </a:p>
          <a:p>
            <a:r>
              <a:rPr lang="en-US" dirty="0" smtClean="0"/>
              <a:t>Bear climbing a tree.</a:t>
            </a:r>
          </a:p>
          <a:p>
            <a:endParaRPr lang="en-US" dirty="0" smtClean="0"/>
          </a:p>
          <a:p>
            <a:endParaRPr lang="en-US" dirty="0" smtClean="0"/>
          </a:p>
          <a:p>
            <a:endParaRPr lang="en-US" dirty="0" smtClean="0"/>
          </a:p>
          <a:p>
            <a:endParaRPr lang="en-US" dirty="0" smtClean="0"/>
          </a:p>
          <a:p>
            <a:r>
              <a:rPr lang="en-US" dirty="0" err="1" smtClean="0"/>
              <a:t>Heh</a:t>
            </a:r>
            <a:r>
              <a:rPr lang="en-US" dirty="0" smtClean="0"/>
              <a:t>! But why do we find this old children’s game amusing?</a:t>
            </a:r>
            <a:endParaRPr lang="en-US" dirty="0"/>
          </a:p>
        </p:txBody>
      </p:sp>
      <p:pic>
        <p:nvPicPr>
          <p:cNvPr id="4" name="Picture 3" descr="complexity1.jpg"/>
          <p:cNvPicPr>
            <a:picLocks noChangeAspect="1"/>
          </p:cNvPicPr>
          <p:nvPr/>
        </p:nvPicPr>
        <p:blipFill>
          <a:blip r:embed="rId2"/>
          <a:stretch>
            <a:fillRect/>
          </a:stretch>
        </p:blipFill>
        <p:spPr>
          <a:xfrm>
            <a:off x="4800600" y="1527048"/>
            <a:ext cx="2250989" cy="517308"/>
          </a:xfrm>
          <a:prstGeom prst="rect">
            <a:avLst/>
          </a:prstGeom>
        </p:spPr>
      </p:pic>
      <p:pic>
        <p:nvPicPr>
          <p:cNvPr id="5" name="Picture 4" descr="complexity2.jpg"/>
          <p:cNvPicPr>
            <a:picLocks noChangeAspect="1"/>
          </p:cNvPicPr>
          <p:nvPr/>
        </p:nvPicPr>
        <p:blipFill>
          <a:blip r:embed="rId3"/>
          <a:stretch>
            <a:fillRect/>
          </a:stretch>
        </p:blipFill>
        <p:spPr>
          <a:xfrm>
            <a:off x="4800600" y="2209800"/>
            <a:ext cx="1267818" cy="18288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All the tricks our brain uses to build an image could not match the ambiguity of the design. </a:t>
            </a:r>
          </a:p>
          <a:p>
            <a:r>
              <a:rPr lang="en-US" dirty="0" smtClean="0"/>
              <a:t>People react with amusement, confusion, or anger to visual ambiguity. But they seldom react with disinterest.</a:t>
            </a:r>
          </a:p>
          <a:p>
            <a:r>
              <a:rPr lang="en-US" dirty="0" smtClean="0"/>
              <a:t>We feel more interested if we can play an active role in a visual dialogue.</a:t>
            </a:r>
          </a:p>
          <a:p>
            <a:r>
              <a:rPr lang="en-US" dirty="0"/>
              <a:t>Fine arts rely on this to engage a viewer in the visual conversation.</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Mild ambiguity adds interest. For example,</a:t>
            </a:r>
          </a:p>
          <a:p>
            <a:pPr>
              <a:buNone/>
            </a:pPr>
            <a:r>
              <a:rPr lang="en-US" dirty="0" smtClean="0"/>
              <a:t>“Nearly complete familiar images are seen as complete.” What do you see below?</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Most people see a circle and triangle although, as you now know, it’s really a set of dots and lines.</a:t>
            </a:r>
            <a:endParaRPr lang="en-US" dirty="0"/>
          </a:p>
        </p:txBody>
      </p:sp>
      <p:pic>
        <p:nvPicPr>
          <p:cNvPr id="4" name="Picture 3" descr="closure1.jpg"/>
          <p:cNvPicPr>
            <a:picLocks noChangeAspect="1"/>
          </p:cNvPicPr>
          <p:nvPr/>
        </p:nvPicPr>
        <p:blipFill>
          <a:blip r:embed="rId2"/>
          <a:stretch>
            <a:fillRect/>
          </a:stretch>
        </p:blipFill>
        <p:spPr>
          <a:xfrm>
            <a:off x="457200" y="3048000"/>
            <a:ext cx="2038535" cy="1676400"/>
          </a:xfrm>
          <a:prstGeom prst="rect">
            <a:avLst/>
          </a:prstGeom>
        </p:spPr>
      </p:pic>
      <p:pic>
        <p:nvPicPr>
          <p:cNvPr id="5" name="Picture 4" descr="closure2.jpg"/>
          <p:cNvPicPr>
            <a:picLocks noChangeAspect="1"/>
          </p:cNvPicPr>
          <p:nvPr/>
        </p:nvPicPr>
        <p:blipFill>
          <a:blip r:embed="rId3"/>
          <a:stretch>
            <a:fillRect/>
          </a:stretch>
        </p:blipFill>
        <p:spPr>
          <a:xfrm>
            <a:off x="2743200" y="3048000"/>
            <a:ext cx="2696633" cy="1524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Apparently what we see is not necessarily what is there. This is a principle of Gestalt psychology.</a:t>
            </a:r>
          </a:p>
          <a:p>
            <a:r>
              <a:rPr lang="en-US" dirty="0"/>
              <a:t>What do you see in the image below?</a:t>
            </a:r>
          </a:p>
        </p:txBody>
      </p:sp>
      <p:pic>
        <p:nvPicPr>
          <p:cNvPr id="4" name="Picture 3" descr="squirr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048000"/>
            <a:ext cx="5155578" cy="35814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This is the </a:t>
            </a:r>
            <a:r>
              <a:rPr lang="en-US" b="1" dirty="0" smtClean="0"/>
              <a:t>principle of closure</a:t>
            </a:r>
            <a:r>
              <a:rPr lang="en-US" dirty="0" smtClean="0"/>
              <a:t>. </a:t>
            </a:r>
          </a:p>
          <a:p>
            <a:r>
              <a:rPr lang="en-US" dirty="0" smtClean="0"/>
              <a:t>People seem to get some feeling of satisfaction viewing visual images that are not quite complete, giving them the opportunity to participate more actively in the viewing experience.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eye and the mind</a:t>
            </a:r>
          </a:p>
        </p:txBody>
      </p:sp>
      <p:sp>
        <p:nvSpPr>
          <p:cNvPr id="3" name="Content Placeholder 2"/>
          <p:cNvSpPr>
            <a:spLocks noGrp="1"/>
          </p:cNvSpPr>
          <p:nvPr>
            <p:ph sz="quarter" idx="1"/>
          </p:nvPr>
        </p:nvSpPr>
        <p:spPr>
          <a:xfrm>
            <a:off x="301752" y="1527048"/>
            <a:ext cx="4041648" cy="4572000"/>
          </a:xfrm>
        </p:spPr>
        <p:txBody>
          <a:bodyPr/>
          <a:lstStyle/>
          <a:p>
            <a:r>
              <a:rPr lang="en-US" dirty="0"/>
              <a:t>Faint detail gives meaning to shadows.</a:t>
            </a:r>
          </a:p>
          <a:p>
            <a:r>
              <a:rPr lang="en-US" dirty="0"/>
              <a:t>Gestures suggest possibilities.</a:t>
            </a:r>
          </a:p>
          <a:p>
            <a:pPr marL="0" indent="0">
              <a:buNone/>
            </a:pPr>
            <a:endParaRPr lang="en-US"/>
          </a:p>
        </p:txBody>
      </p:sp>
      <p:pic>
        <p:nvPicPr>
          <p:cNvPr id="4" name="Picture 3" descr="gestu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522329"/>
            <a:ext cx="4367124" cy="4727448"/>
          </a:xfrm>
          <a:prstGeom prst="rect">
            <a:avLst/>
          </a:prstGeom>
        </p:spPr>
      </p:pic>
    </p:spTree>
    <p:extLst>
      <p:ext uri="{BB962C8B-B14F-4D97-AF65-F5344CB8AC3E}">
        <p14:creationId xmlns:p14="http://schemas.microsoft.com/office/powerpoint/2010/main" val="3792977074"/>
      </p:ext>
    </p:extLst>
  </p:cSld>
  <p:clrMapOvr>
    <a:masterClrMapping/>
  </p:clrMapOvr>
  <p:transition xmlns:p14="http://schemas.microsoft.com/office/powerpoint/2010/mai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Sometimes, as in non-representational art, we become frustrated with great ambiguity. Artists such as Ellsworth Kelly below are greeted by some viewers with frustration and finally disdain: “My kid could paint like that!” </a:t>
            </a:r>
          </a:p>
          <a:p>
            <a:endParaRPr lang="en-US" dirty="0"/>
          </a:p>
        </p:txBody>
      </p:sp>
      <p:pic>
        <p:nvPicPr>
          <p:cNvPr id="4" name="Picture 3" descr="kelly.jpg"/>
          <p:cNvPicPr>
            <a:picLocks noChangeAspect="1"/>
          </p:cNvPicPr>
          <p:nvPr/>
        </p:nvPicPr>
        <p:blipFill>
          <a:blip r:embed="rId2"/>
          <a:stretch>
            <a:fillRect/>
          </a:stretch>
        </p:blipFill>
        <p:spPr>
          <a:xfrm>
            <a:off x="3733800" y="3810000"/>
            <a:ext cx="1549400" cy="19304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But perhaps what has happened is that the viewer was unable by experience or culture to join the visual conversation.</a:t>
            </a:r>
          </a:p>
          <a:p>
            <a:r>
              <a:rPr lang="en-US" dirty="0" smtClean="0"/>
              <a:t>A danger of our visual perception’s unconscious principles is that it can limit our imagination as designers. Draw four straight lines to connect the dots in the sketch below. Do not lift your pen from the paper.</a:t>
            </a:r>
            <a:endParaRPr lang="en-US" dirty="0"/>
          </a:p>
        </p:txBody>
      </p:sp>
      <p:pic>
        <p:nvPicPr>
          <p:cNvPr id="4" name="Picture 3" descr="puzzleone.jpg"/>
          <p:cNvPicPr>
            <a:picLocks noChangeAspect="1"/>
          </p:cNvPicPr>
          <p:nvPr/>
        </p:nvPicPr>
        <p:blipFill>
          <a:blip r:embed="rId2"/>
          <a:stretch>
            <a:fillRect/>
          </a:stretch>
        </p:blipFill>
        <p:spPr>
          <a:xfrm>
            <a:off x="3908806" y="4572000"/>
            <a:ext cx="1935987" cy="1793699"/>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Our mind sees the dots as a square, based </a:t>
            </a:r>
            <a:r>
              <a:rPr lang="en-US" smtClean="0"/>
              <a:t>on principles </a:t>
            </a:r>
            <a:r>
              <a:rPr lang="en-US" dirty="0" smtClean="0"/>
              <a:t>of proximity and closure. But if you look at the puzzle this way, you can’t solve it.</a:t>
            </a:r>
          </a:p>
          <a:p>
            <a:r>
              <a:rPr lang="en-US" dirty="0" smtClean="0"/>
              <a:t>To understand how our mind processes visual images is to understand what influences us, and how we as designers can influence our viewers.</a:t>
            </a:r>
            <a:endParaRPr lang="en-US" dirty="0"/>
          </a:p>
        </p:txBody>
      </p:sp>
      <p:pic>
        <p:nvPicPr>
          <p:cNvPr id="4" name="Picture 3" descr="puzzle2.jpg"/>
          <p:cNvPicPr>
            <a:picLocks noChangeAspect="1"/>
          </p:cNvPicPr>
          <p:nvPr/>
        </p:nvPicPr>
        <p:blipFill>
          <a:blip r:embed="rId2"/>
          <a:stretch>
            <a:fillRect/>
          </a:stretch>
        </p:blipFill>
        <p:spPr>
          <a:xfrm>
            <a:off x="3657601" y="4191000"/>
            <a:ext cx="2220774" cy="20955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eye and the mind</a:t>
            </a:r>
          </a:p>
        </p:txBody>
      </p:sp>
      <p:sp>
        <p:nvSpPr>
          <p:cNvPr id="3" name="Content Placeholder 2"/>
          <p:cNvSpPr>
            <a:spLocks noGrp="1"/>
          </p:cNvSpPr>
          <p:nvPr>
            <p:ph sz="quarter" idx="1"/>
          </p:nvPr>
        </p:nvSpPr>
        <p:spPr/>
        <p:txBody>
          <a:bodyPr/>
          <a:lstStyle/>
          <a:p>
            <a:pPr marL="0" indent="0">
              <a:buNone/>
            </a:pPr>
            <a:r>
              <a:rPr lang="en-US"/>
              <a:t>Graphic artists use Gestalt principles in every design, whether they are aware of them:</a:t>
            </a:r>
          </a:p>
          <a:p>
            <a:r>
              <a:rPr lang="en-US"/>
              <a:t>Proximity</a:t>
            </a:r>
          </a:p>
          <a:p>
            <a:r>
              <a:rPr lang="en-US"/>
              <a:t>Similarity</a:t>
            </a:r>
          </a:p>
          <a:p>
            <a:r>
              <a:rPr lang="en-US"/>
              <a:t>Continuity</a:t>
            </a:r>
          </a:p>
          <a:p>
            <a:r>
              <a:rPr lang="en-US"/>
              <a:t>Simplicity</a:t>
            </a:r>
          </a:p>
          <a:p>
            <a:r>
              <a:rPr lang="en-US"/>
              <a:t>Closure</a:t>
            </a:r>
          </a:p>
          <a:p>
            <a:endParaRPr lang="en-US"/>
          </a:p>
        </p:txBody>
      </p:sp>
    </p:spTree>
    <p:extLst>
      <p:ext uri="{BB962C8B-B14F-4D97-AF65-F5344CB8AC3E}">
        <p14:creationId xmlns:p14="http://schemas.microsoft.com/office/powerpoint/2010/main" val="3799041210"/>
      </p:ext>
    </p:extLst>
  </p:cSld>
  <p:clrMapOvr>
    <a:masterClrMapping/>
  </p:clrMapOvr>
  <p:transition xmlns:p14="http://schemas.microsoft.com/office/powerpoint/2010/mai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eye and the mind</a:t>
            </a:r>
          </a:p>
        </p:txBody>
      </p:sp>
      <p:sp>
        <p:nvSpPr>
          <p:cNvPr id="3" name="Content Placeholder 2"/>
          <p:cNvSpPr>
            <a:spLocks noGrp="1"/>
          </p:cNvSpPr>
          <p:nvPr>
            <p:ph sz="quarter" idx="1"/>
          </p:nvPr>
        </p:nvSpPr>
        <p:spPr>
          <a:xfrm>
            <a:off x="301752" y="1527048"/>
            <a:ext cx="4605020" cy="4572000"/>
          </a:xfrm>
        </p:spPr>
        <p:txBody>
          <a:bodyPr/>
          <a:lstStyle/>
          <a:p>
            <a:r>
              <a:rPr lang="en-US"/>
              <a:t>Let’s try to identify some Gestalt principles in famous publications.</a:t>
            </a:r>
          </a:p>
          <a:p>
            <a:r>
              <a:rPr lang="en-US" i="1"/>
              <a:t>Vanity Fair.</a:t>
            </a:r>
          </a:p>
        </p:txBody>
      </p:sp>
      <p:pic>
        <p:nvPicPr>
          <p:cNvPr id="4" name="Picture 3" descr="vanityfai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564258"/>
            <a:ext cx="3791225" cy="5026152"/>
          </a:xfrm>
          <a:prstGeom prst="rect">
            <a:avLst/>
          </a:prstGeom>
        </p:spPr>
      </p:pic>
    </p:spTree>
    <p:extLst>
      <p:ext uri="{BB962C8B-B14F-4D97-AF65-F5344CB8AC3E}">
        <p14:creationId xmlns:p14="http://schemas.microsoft.com/office/powerpoint/2010/main" val="963154716"/>
      </p:ext>
    </p:extLst>
  </p:cSld>
  <p:clrMapOvr>
    <a:masterClrMapping/>
  </p:clrMapOvr>
  <p:transition xmlns:p14="http://schemas.microsoft.com/office/powerpoint/2010/mai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eye and the mind</a:t>
            </a:r>
          </a:p>
        </p:txBody>
      </p:sp>
      <p:sp>
        <p:nvSpPr>
          <p:cNvPr id="5" name="Content Placeholder 4"/>
          <p:cNvSpPr>
            <a:spLocks noGrp="1"/>
          </p:cNvSpPr>
          <p:nvPr>
            <p:ph sz="quarter" idx="1"/>
          </p:nvPr>
        </p:nvSpPr>
        <p:spPr/>
        <p:txBody>
          <a:bodyPr/>
          <a:lstStyle/>
          <a:p>
            <a:r>
              <a:rPr lang="en-US" i="1"/>
              <a:t>Sports Illustrated.</a:t>
            </a:r>
          </a:p>
        </p:txBody>
      </p:sp>
      <p:pic>
        <p:nvPicPr>
          <p:cNvPr id="6" name="Picture 5" descr="sportillustra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427" y="1465933"/>
            <a:ext cx="3849245" cy="4975636"/>
          </a:xfrm>
          <a:prstGeom prst="rect">
            <a:avLst/>
          </a:prstGeom>
        </p:spPr>
      </p:pic>
    </p:spTree>
    <p:extLst>
      <p:ext uri="{BB962C8B-B14F-4D97-AF65-F5344CB8AC3E}">
        <p14:creationId xmlns:p14="http://schemas.microsoft.com/office/powerpoint/2010/main" val="717874973"/>
      </p:ext>
    </p:extLst>
  </p:cSld>
  <p:clrMapOvr>
    <a:masterClrMapping/>
  </p:clrMapOvr>
  <p:transition xmlns:p14="http://schemas.microsoft.com/office/powerpoint/2010/mai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eye and the mind</a:t>
            </a:r>
          </a:p>
        </p:txBody>
      </p:sp>
      <p:sp>
        <p:nvSpPr>
          <p:cNvPr id="3" name="Content Placeholder 2"/>
          <p:cNvSpPr>
            <a:spLocks noGrp="1"/>
          </p:cNvSpPr>
          <p:nvPr>
            <p:ph sz="quarter" idx="1"/>
          </p:nvPr>
        </p:nvSpPr>
        <p:spPr>
          <a:xfrm>
            <a:off x="301752" y="1527048"/>
            <a:ext cx="4346448" cy="4572000"/>
          </a:xfrm>
        </p:spPr>
        <p:txBody>
          <a:bodyPr/>
          <a:lstStyle/>
          <a:p>
            <a:r>
              <a:rPr lang="en-US" i="1"/>
              <a:t>National Enquirer</a:t>
            </a:r>
            <a:r>
              <a:rPr lang="en-US"/>
              <a:t>.</a:t>
            </a:r>
          </a:p>
        </p:txBody>
      </p:sp>
      <p:pic>
        <p:nvPicPr>
          <p:cNvPr id="4" name="Picture 3" descr="nationalenquir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650" y="1676400"/>
            <a:ext cx="3695700" cy="4127500"/>
          </a:xfrm>
          <a:prstGeom prst="rect">
            <a:avLst/>
          </a:prstGeom>
        </p:spPr>
      </p:pic>
    </p:spTree>
    <p:extLst>
      <p:ext uri="{BB962C8B-B14F-4D97-AF65-F5344CB8AC3E}">
        <p14:creationId xmlns:p14="http://schemas.microsoft.com/office/powerpoint/2010/main" val="3491964871"/>
      </p:ext>
    </p:extLst>
  </p:cSld>
  <p:clrMapOvr>
    <a:masterClrMapping/>
  </p:clrMapOvr>
  <p:transition xmlns:p14="http://schemas.microsoft.com/office/powerpoint/2010/mai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eye and the mind</a:t>
            </a:r>
          </a:p>
        </p:txBody>
      </p:sp>
      <p:sp>
        <p:nvSpPr>
          <p:cNvPr id="3" name="Content Placeholder 2"/>
          <p:cNvSpPr>
            <a:spLocks noGrp="1"/>
          </p:cNvSpPr>
          <p:nvPr>
            <p:ph sz="quarter" idx="1"/>
          </p:nvPr>
        </p:nvSpPr>
        <p:spPr/>
        <p:txBody>
          <a:bodyPr/>
          <a:lstStyle/>
          <a:p>
            <a:r>
              <a:rPr lang="en-US"/>
              <a:t>Most of us would see a cat. </a:t>
            </a:r>
          </a:p>
          <a:p>
            <a:r>
              <a:rPr lang="en-US"/>
              <a:t>But research with people who were not used to black-and-white photography might see only inky black smudges. And, of course, they would be correct.</a:t>
            </a:r>
          </a:p>
          <a:p>
            <a:pPr marL="0" indent="0">
              <a:buNone/>
            </a:pPr>
            <a:endParaRPr lang="en-US"/>
          </a:p>
        </p:txBody>
      </p:sp>
      <p:pic>
        <p:nvPicPr>
          <p:cNvPr id="4" name="Picture 3" descr="squirr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938" y="3805264"/>
            <a:ext cx="3302000" cy="2293784"/>
          </a:xfrm>
          <a:prstGeom prst="rect">
            <a:avLst/>
          </a:prstGeom>
        </p:spPr>
      </p:pic>
    </p:spTree>
    <p:extLst>
      <p:ext uri="{BB962C8B-B14F-4D97-AF65-F5344CB8AC3E}">
        <p14:creationId xmlns:p14="http://schemas.microsoft.com/office/powerpoint/2010/main" val="2372475101"/>
      </p:ext>
    </p:extLst>
  </p:cSld>
  <p:clrMapOvr>
    <a:masterClrMapping/>
  </p:clrMapOvr>
  <p:transition xmlns:p14="http://schemas.microsoft.com/office/powerpoint/2010/mai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We see what </a:t>
            </a:r>
            <a:r>
              <a:rPr lang="en-US" b="1" dirty="0" smtClean="0"/>
              <a:t>we learn to see, </a:t>
            </a:r>
            <a:r>
              <a:rPr lang="en-US" dirty="0" smtClean="0"/>
              <a:t>to read photos.</a:t>
            </a:r>
          </a:p>
          <a:p>
            <a:r>
              <a:rPr lang="en-US" dirty="0" smtClean="0"/>
              <a:t>What do you see in the photo below?</a:t>
            </a:r>
          </a:p>
        </p:txBody>
      </p:sp>
      <p:pic>
        <p:nvPicPr>
          <p:cNvPr id="4" name="Picture 3" descr="fez2.jpg"/>
          <p:cNvPicPr>
            <a:picLocks noChangeAspect="1"/>
          </p:cNvPicPr>
          <p:nvPr/>
        </p:nvPicPr>
        <p:blipFill>
          <a:blip r:embed="rId2"/>
          <a:stretch>
            <a:fillRect/>
          </a:stretch>
        </p:blipFill>
        <p:spPr>
          <a:xfrm>
            <a:off x="4267200" y="2667000"/>
            <a:ext cx="4727410" cy="37338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Here is a cutline:</a:t>
            </a:r>
          </a:p>
          <a:p>
            <a:pPr>
              <a:buNone/>
            </a:pPr>
            <a:r>
              <a:rPr lang="en-US" i="1" dirty="0" smtClean="0">
                <a:latin typeface="Arial"/>
                <a:cs typeface="Arial"/>
              </a:rPr>
              <a:t>Muslims celebrate </a:t>
            </a:r>
            <a:r>
              <a:rPr lang="en-US" i="1" dirty="0" err="1" smtClean="0">
                <a:latin typeface="Arial"/>
                <a:cs typeface="Arial"/>
              </a:rPr>
              <a:t>Eid</a:t>
            </a:r>
            <a:r>
              <a:rPr lang="en-US" i="1" dirty="0" smtClean="0">
                <a:latin typeface="Arial"/>
                <a:cs typeface="Arial"/>
              </a:rPr>
              <a:t> Al </a:t>
            </a:r>
            <a:r>
              <a:rPr lang="en-US" i="1" dirty="0" err="1" smtClean="0">
                <a:latin typeface="Arial"/>
                <a:cs typeface="Arial"/>
              </a:rPr>
              <a:t>Adha</a:t>
            </a:r>
            <a:r>
              <a:rPr lang="en-US" i="1" dirty="0" smtClean="0">
                <a:latin typeface="Arial"/>
                <a:cs typeface="Arial"/>
              </a:rPr>
              <a:t>, the feast of sacrifice, on a street in Fez, </a:t>
            </a:r>
            <a:r>
              <a:rPr lang="en-US" i="1" dirty="0" err="1" smtClean="0">
                <a:latin typeface="Arial"/>
                <a:cs typeface="Arial"/>
              </a:rPr>
              <a:t>Moracco</a:t>
            </a:r>
            <a:r>
              <a:rPr lang="en-US" i="1" dirty="0" smtClean="0">
                <a:latin typeface="Arial"/>
                <a:cs typeface="Arial"/>
              </a:rPr>
              <a:t>. One of the two most important Muslim holidays, it is celebrated by each family. A live sheep is ritually slaughtered in the kitchen as a symbol of sacrifice. The sheep head often ends up charred on a street-side brazier while children play in the sun with glistening sheep intestines.</a:t>
            </a:r>
            <a:endParaRPr lang="en-US" i="1" dirty="0">
              <a:latin typeface="Arial"/>
              <a:cs typeface="Aria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sp>
        <p:nvSpPr>
          <p:cNvPr id="3" name="Content Placeholder 2"/>
          <p:cNvSpPr>
            <a:spLocks noGrp="1"/>
          </p:cNvSpPr>
          <p:nvPr>
            <p:ph sz="quarter" idx="1"/>
          </p:nvPr>
        </p:nvSpPr>
        <p:spPr/>
        <p:txBody>
          <a:bodyPr/>
          <a:lstStyle/>
          <a:p>
            <a:r>
              <a:rPr lang="en-US" dirty="0" smtClean="0"/>
              <a:t>The image can’t be understood without knowledge of Muslim practices. </a:t>
            </a:r>
          </a:p>
          <a:p>
            <a:r>
              <a:rPr lang="en-US" dirty="0" smtClean="0"/>
              <a:t>We learn to see what we see.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eye and the mind</a:t>
            </a:r>
            <a:endParaRPr lang="en-US" dirty="0"/>
          </a:p>
        </p:txBody>
      </p:sp>
      <p:pic>
        <p:nvPicPr>
          <p:cNvPr id="4" name="Content Placeholder 3" descr="fez2.jpg"/>
          <p:cNvPicPr>
            <a:picLocks noGrp="1" noChangeAspect="1"/>
          </p:cNvPicPr>
          <p:nvPr>
            <p:ph sz="quarter" idx="1"/>
          </p:nvPr>
        </p:nvPicPr>
        <p:blipFill>
          <a:blip r:embed="rId2"/>
          <a:stretch>
            <a:fillRect/>
          </a:stretch>
        </p:blipFill>
        <p:spPr>
          <a:xfrm>
            <a:off x="1659411" y="1527175"/>
            <a:ext cx="5788665" cy="4572000"/>
          </a:xfr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378</TotalTime>
  <Words>1629</Words>
  <Application>Microsoft Macintosh PowerPoint</Application>
  <PresentationFormat>On-screen Show (4:3)</PresentationFormat>
  <Paragraphs>144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Civic</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Find out more!</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lpstr>The eye and the mind</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eye and the mind</dc:title>
  <dc:creator>Ross Collins</dc:creator>
  <cp:lastModifiedBy>Ross Collins</cp:lastModifiedBy>
  <cp:revision>53</cp:revision>
  <dcterms:created xsi:type="dcterms:W3CDTF">2010-02-05T19:47:10Z</dcterms:created>
  <dcterms:modified xsi:type="dcterms:W3CDTF">2012-02-24T18:19:41Z</dcterms:modified>
</cp:coreProperties>
</file>