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57" r:id="rId9"/>
    <p:sldId id="275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76" r:id="rId18"/>
    <p:sldId id="277" r:id="rId19"/>
    <p:sldId id="278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54A4-754C-4C79-B790-EBDF59CEF58A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CC14BB-54A7-464E-AAD4-F387201B1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54A4-754C-4C79-B790-EBDF59CEF58A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14BB-54A7-464E-AAD4-F387201B1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CC14BB-54A7-464E-AAD4-F387201B1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54A4-754C-4C79-B790-EBDF59CEF58A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54A4-754C-4C79-B790-EBDF59CEF58A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CC14BB-54A7-464E-AAD4-F387201B1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54A4-754C-4C79-B790-EBDF59CEF58A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CC14BB-54A7-464E-AAD4-F387201B1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46E54A4-754C-4C79-B790-EBDF59CEF58A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14BB-54A7-464E-AAD4-F387201B1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54A4-754C-4C79-B790-EBDF59CEF58A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CC14BB-54A7-464E-AAD4-F387201B1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54A4-754C-4C79-B790-EBDF59CEF58A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CC14BB-54A7-464E-AAD4-F387201B1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54A4-754C-4C79-B790-EBDF59CEF58A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CC14BB-54A7-464E-AAD4-F387201B1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CC14BB-54A7-464E-AAD4-F387201B1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54A4-754C-4C79-B790-EBDF59CEF58A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CC14BB-54A7-464E-AAD4-F387201B1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6E54A4-754C-4C79-B790-EBDF59CEF58A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zo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46E54A4-754C-4C79-B790-EBDF59CEF58A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CC14BB-54A7-464E-AAD4-F387201B1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zoom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MwsDTvLVpm8" TargetMode="Externa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Most important element on a page should be the most prominent.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Emphasis: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 for a focal point.</a:t>
            </a:r>
          </a:p>
          <a:p>
            <a:r>
              <a:rPr lang="en-US" dirty="0" smtClean="0"/>
              <a:t>Add accents. </a:t>
            </a:r>
            <a:r>
              <a:rPr lang="en-US" sz="1400" dirty="0" smtClean="0"/>
              <a:t>(Photo: San Miguel de </a:t>
            </a:r>
            <a:r>
              <a:rPr lang="en-US" sz="1400" dirty="0" err="1" smtClean="0"/>
              <a:t>Allende</a:t>
            </a:r>
            <a:r>
              <a:rPr lang="en-US" sz="1400" smtClean="0"/>
              <a:t>, Mexico, 2008.)</a:t>
            </a:r>
            <a:endParaRPr lang="en-US" sz="1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mphasi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819400"/>
            <a:ext cx="5791200" cy="355694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Emphasis: more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Bold type.</a:t>
            </a:r>
          </a:p>
          <a:p>
            <a:r>
              <a:rPr lang="en-US" dirty="0" smtClean="0"/>
              <a:t>Big type.</a:t>
            </a:r>
          </a:p>
          <a:p>
            <a:r>
              <a:rPr lang="en-US" dirty="0" smtClean="0"/>
              <a:t>Bright colors.</a:t>
            </a:r>
          </a:p>
          <a:p>
            <a:r>
              <a:rPr lang="en-US" dirty="0" smtClean="0"/>
              <a:t>Texture.</a:t>
            </a:r>
          </a:p>
          <a:p>
            <a:r>
              <a:rPr lang="en-US" dirty="0" smtClean="0"/>
              <a:t>Make it look different.</a:t>
            </a:r>
          </a:p>
          <a:p>
            <a:r>
              <a:rPr lang="en-US" dirty="0" smtClean="0"/>
              <a:t>Surround by white space.</a:t>
            </a:r>
          </a:p>
          <a:p>
            <a:r>
              <a:rPr lang="en-US" dirty="0" smtClean="0"/>
              <a:t>Use continuity: other elements bring the eye to the focal point.</a:t>
            </a:r>
          </a:p>
          <a:p>
            <a:r>
              <a:rPr lang="en-US" dirty="0" smtClean="0"/>
              <a:t>Tilt at an angle.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Type</a:t>
            </a:r>
            <a:endParaRPr lang="en-US" dirty="0"/>
          </a:p>
        </p:txBody>
      </p:sp>
      <p:pic>
        <p:nvPicPr>
          <p:cNvPr id="4" name="Picture 3" descr="emphasi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514600"/>
            <a:ext cx="1905000" cy="2603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of white space.</a:t>
            </a:r>
          </a:p>
        </p:txBody>
      </p:sp>
      <p:pic>
        <p:nvPicPr>
          <p:cNvPr id="4" name="Picture 3" descr="emphasi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0" y="2362200"/>
            <a:ext cx="1879600" cy="2603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Emphasis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Bright colors, tilt at an angle.</a:t>
            </a:r>
            <a:endParaRPr lang="en-US" dirty="0"/>
          </a:p>
        </p:txBody>
      </p:sp>
      <p:pic>
        <p:nvPicPr>
          <p:cNvPr id="4" name="Picture 3" descr="emphasis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0" y="2667000"/>
            <a:ext cx="1943100" cy="2590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it look different. </a:t>
            </a:r>
            <a:r>
              <a:rPr lang="en-US" sz="1400" dirty="0" smtClean="0"/>
              <a:t>(Photo: Canterbury, UK, 2008)</a:t>
            </a:r>
            <a:endParaRPr lang="en-US" sz="1400" dirty="0"/>
          </a:p>
        </p:txBody>
      </p:sp>
      <p:pic>
        <p:nvPicPr>
          <p:cNvPr id="4" name="Picture 3" descr="emphasis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33600"/>
            <a:ext cx="6171400" cy="41163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continuity to emphasize a strong focal point. </a:t>
            </a:r>
            <a:r>
              <a:rPr lang="en-US" sz="2400" dirty="0" smtClean="0"/>
              <a:t>(Photo by Lewis Hine.)</a:t>
            </a:r>
            <a:endParaRPr lang="en-US" sz="2400" dirty="0"/>
          </a:p>
        </p:txBody>
      </p:sp>
      <p:pic>
        <p:nvPicPr>
          <p:cNvPr id="4" name="Picture 3" descr="lewish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14600"/>
            <a:ext cx="5316794" cy="380773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More ideas </a:t>
            </a:r>
            <a:r>
              <a:rPr lang="en-US"/>
              <a:t>for emphasis in graphic design. </a:t>
            </a:r>
            <a:r>
              <a:rPr lang="en-US" sz="1400"/>
              <a:t>[http://www.youtube.com/watch?v=MwsDTvLVpm8]</a:t>
            </a:r>
          </a:p>
        </p:txBody>
      </p:sp>
      <p:pic>
        <p:nvPicPr>
          <p:cNvPr id="4" name="Picture 3" descr="emphasisyoutu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43200"/>
            <a:ext cx="603656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97893"/>
      </p:ext>
    </p:extLst>
  </p:cSld>
  <p:clrMapOvr>
    <a:masterClrMapping/>
  </p:clrMapOvr>
  <p:transition xmlns:p14="http://schemas.microsoft.com/office/powerpoint/2010/main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824313" cy="4572000"/>
          </a:xfrm>
        </p:spPr>
        <p:txBody>
          <a:bodyPr/>
          <a:lstStyle/>
          <a:p>
            <a:r>
              <a:rPr lang="en-US"/>
              <a:t>What catches your eye and makes you look at this ad? That is, what is emphasized?</a:t>
            </a:r>
          </a:p>
        </p:txBody>
      </p:sp>
      <p:pic>
        <p:nvPicPr>
          <p:cNvPr id="4" name="Picture 3" descr="emphasiswinegl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65" y="1546388"/>
            <a:ext cx="467960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04121"/>
      </p:ext>
    </p:extLst>
  </p:cSld>
  <p:clrMapOvr>
    <a:masterClrMapping/>
  </p:clrMapOvr>
  <p:transition xmlns:p14="http://schemas.microsoft.com/office/powerpoint/2010/main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38475" cy="4572000"/>
          </a:xfrm>
        </p:spPr>
        <p:txBody>
          <a:bodyPr/>
          <a:lstStyle/>
          <a:p>
            <a:r>
              <a:rPr lang="en-US"/>
              <a:t>What catches your eye in this ad?</a:t>
            </a:r>
          </a:p>
          <a:p>
            <a:r>
              <a:rPr lang="en-US"/>
              <a:t>How is emphasis used?</a:t>
            </a:r>
          </a:p>
        </p:txBody>
      </p:sp>
      <p:pic>
        <p:nvPicPr>
          <p:cNvPr id="4" name="Picture 3" descr="emphasisshoe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27" y="1499585"/>
            <a:ext cx="3429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53664"/>
      </p:ext>
    </p:extLst>
  </p:cSld>
  <p:clrMapOvr>
    <a:masterClrMapping/>
  </p:clrMapOvr>
  <p:transition xmlns:p14="http://schemas.microsoft.com/office/powerpoint/2010/main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People in media have decided that the public needs help to decide what’s most important in a publication.</a:t>
            </a:r>
          </a:p>
          <a:p>
            <a:r>
              <a:rPr lang="en-US"/>
              <a:t>Editors determine relative importance, and then instruct designers to emphasize this visually.</a:t>
            </a:r>
          </a:p>
        </p:txBody>
      </p:sp>
    </p:spTree>
    <p:extLst>
      <p:ext uri="{BB962C8B-B14F-4D97-AF65-F5344CB8AC3E}">
        <p14:creationId xmlns:p14="http://schemas.microsoft.com/office/powerpoint/2010/main" val="3894161164"/>
      </p:ext>
    </p:extLst>
  </p:cSld>
  <p:clrMapOvr>
    <a:masterClrMapping/>
  </p:clrMapOvr>
  <p:transition xmlns:p14="http://schemas.microsoft.com/office/powerpoint/2010/main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Before the U.S. Civil War, newspapers did not consider design elements to be important. (First issue of the New York </a:t>
            </a:r>
            <a:r>
              <a:rPr lang="en-US" i="1" dirty="0" smtClean="0"/>
              <a:t>Times</a:t>
            </a:r>
            <a:r>
              <a:rPr lang="en-US" dirty="0" smtClean="0"/>
              <a:t>, Sept. 15, 1851.)</a:t>
            </a:r>
            <a:endParaRPr lang="en-US" dirty="0"/>
          </a:p>
        </p:txBody>
      </p:sp>
      <p:pic>
        <p:nvPicPr>
          <p:cNvPr id="4" name="Picture 3" descr="firstny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703320"/>
            <a:ext cx="1524000" cy="239572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the 1890s, emphasis became a central aspect of newspaper design. (New York </a:t>
            </a:r>
            <a:r>
              <a:rPr lang="en-US" i="1" dirty="0" smtClean="0"/>
              <a:t>World</a:t>
            </a:r>
            <a:r>
              <a:rPr lang="en-US" dirty="0" smtClean="0"/>
              <a:t>, Feb. 18, 1898.)</a:t>
            </a:r>
            <a:endParaRPr lang="en-US" dirty="0"/>
          </a:p>
        </p:txBody>
      </p:sp>
      <p:pic>
        <p:nvPicPr>
          <p:cNvPr id="4" name="Picture 3" descr="nywor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200400"/>
            <a:ext cx="1524000" cy="20025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could you add emphasis to improve the advertisement below?</a:t>
            </a:r>
            <a:endParaRPr lang="en-US" dirty="0"/>
          </a:p>
        </p:txBody>
      </p:sp>
      <p:pic>
        <p:nvPicPr>
          <p:cNvPr id="4" name="Picture 3" descr="practic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743200"/>
            <a:ext cx="3124404" cy="3733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Let’s review. </a:t>
            </a:r>
            <a:r>
              <a:rPr lang="en-US" smtClean="0"/>
              <a:t>Which </a:t>
            </a:r>
            <a:r>
              <a:rPr lang="en-US" dirty="0" smtClean="0"/>
              <a:t>of the visual tools we’ve discussed can we find in the photo below </a:t>
            </a:r>
            <a:r>
              <a:rPr lang="en-US" sz="2400" dirty="0" smtClean="0"/>
              <a:t>(by former student Travis </a:t>
            </a:r>
            <a:r>
              <a:rPr lang="en-US" sz="2400" dirty="0" err="1" smtClean="0"/>
              <a:t>Kroh</a:t>
            </a:r>
            <a:r>
              <a:rPr lang="en-US" sz="2400" dirty="0" smtClean="0"/>
              <a:t>)?</a:t>
            </a:r>
          </a:p>
          <a:p>
            <a:r>
              <a:rPr lang="en-US" dirty="0" smtClean="0"/>
              <a:t>Similarity.</a:t>
            </a:r>
          </a:p>
          <a:p>
            <a:r>
              <a:rPr lang="en-US" dirty="0" smtClean="0"/>
              <a:t>Proximity.</a:t>
            </a:r>
          </a:p>
          <a:p>
            <a:r>
              <a:rPr lang="en-US" dirty="0" smtClean="0"/>
              <a:t>Continuity.</a:t>
            </a:r>
          </a:p>
          <a:p>
            <a:r>
              <a:rPr lang="en-US" dirty="0" smtClean="0"/>
              <a:t>Closure.</a:t>
            </a:r>
          </a:p>
          <a:p>
            <a:r>
              <a:rPr lang="en-US" dirty="0" smtClean="0"/>
              <a:t>Emphasis.</a:t>
            </a:r>
          </a:p>
        </p:txBody>
      </p:sp>
      <p:pic>
        <p:nvPicPr>
          <p:cNvPr id="4" name="Picture 3" descr="traviskro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895600"/>
            <a:ext cx="3492500" cy="2616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022848" cy="4572000"/>
          </a:xfrm>
        </p:spPr>
        <p:txBody>
          <a:bodyPr/>
          <a:lstStyle/>
          <a:p>
            <a:r>
              <a:rPr lang="en-US"/>
              <a:t>The newspaper is the most obvious example of this visual hierarchy.</a:t>
            </a:r>
          </a:p>
          <a:p>
            <a:r>
              <a:rPr lang="en-US"/>
              <a:t>How has the newspaper design at right emphasized a visual hierarchy?</a:t>
            </a:r>
          </a:p>
        </p:txBody>
      </p:sp>
      <p:pic>
        <p:nvPicPr>
          <p:cNvPr id="4" name="Picture 3" descr="for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66" y="1527048"/>
            <a:ext cx="2605550" cy="508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22064"/>
      </p:ext>
    </p:extLst>
  </p:cSld>
  <p:clrMapOvr>
    <a:masterClrMapping/>
  </p:clrMapOvr>
  <p:transition xmlns:p14="http://schemas.microsoft.com/office/powerpoint/2010/main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Web design emphasis is not as striking, unless a publication is presented as a pdf.</a:t>
            </a:r>
          </a:p>
          <a:p>
            <a:r>
              <a:rPr lang="en-US"/>
              <a:t>A table of contents style does not convey emphasis in as obvious a way.</a:t>
            </a:r>
          </a:p>
          <a:p>
            <a:r>
              <a:rPr lang="en-US"/>
              <a:t>An obvious point of entry is not as clear.</a:t>
            </a:r>
          </a:p>
        </p:txBody>
      </p:sp>
    </p:spTree>
    <p:extLst>
      <p:ext uri="{BB962C8B-B14F-4D97-AF65-F5344CB8AC3E}">
        <p14:creationId xmlns:p14="http://schemas.microsoft.com/office/powerpoint/2010/main" val="2741025900"/>
      </p:ext>
    </p:extLst>
  </p:cSld>
  <p:clrMapOvr>
    <a:masterClrMapping/>
  </p:clrMapOvr>
  <p:transition xmlns:p14="http://schemas.microsoft.com/office/powerpoint/2010/main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Google news emphasizes important stories with slightly larger heading. But it is basically a list.</a:t>
            </a:r>
          </a:p>
        </p:txBody>
      </p:sp>
      <p:pic>
        <p:nvPicPr>
          <p:cNvPr id="4" name="Picture 3" descr="googlenew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27" y="2590800"/>
            <a:ext cx="6147466" cy="396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28180"/>
      </p:ext>
    </p:extLst>
  </p:cSld>
  <p:clrMapOvr>
    <a:masterClrMapping/>
  </p:clrMapOvr>
  <p:transition xmlns:p14="http://schemas.microsoft.com/office/powerpoint/2010/main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Graphic artists in print usually don’t work this way. </a:t>
            </a:r>
          </a:p>
          <a:p>
            <a:r>
              <a:rPr lang="en-US"/>
              <a:t>Page design tries to orient a reader to visual information.</a:t>
            </a:r>
          </a:p>
          <a:p>
            <a:r>
              <a:rPr lang="en-US"/>
              <a:t>This helps attract a reader to a publication, and helps him or her move through the pages.</a:t>
            </a:r>
          </a:p>
          <a:p>
            <a:r>
              <a:rPr lang="en-US"/>
              <a:t>Of course, it also takes some decisions away from readers, making choices for him or her.</a:t>
            </a:r>
          </a:p>
        </p:txBody>
      </p:sp>
    </p:spTree>
    <p:extLst>
      <p:ext uri="{BB962C8B-B14F-4D97-AF65-F5344CB8AC3E}">
        <p14:creationId xmlns:p14="http://schemas.microsoft.com/office/powerpoint/2010/main" val="4036650529"/>
      </p:ext>
    </p:extLst>
  </p:cSld>
  <p:clrMapOvr>
    <a:masterClrMapping/>
  </p:clrMapOvr>
  <p:transition xmlns:p14="http://schemas.microsoft.com/office/powerpoint/2010/main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We create emphasis in many areas of life.</a:t>
            </a:r>
          </a:p>
          <a:p>
            <a:r>
              <a:rPr lang="en-US"/>
              <a:t>If you are talking to a friend, that person is emphasized. Other conversations in the background, lights, other activity is secondary or even distracting.</a:t>
            </a:r>
          </a:p>
          <a:p>
            <a:r>
              <a:rPr lang="en-US"/>
              <a:t>Designers use many elements to give emphasis.</a:t>
            </a:r>
          </a:p>
          <a:p>
            <a:r>
              <a:rPr lang="en-US"/>
              <a:t>The Gestalt principles of visual perception also can help us to create emphasis.</a:t>
            </a:r>
          </a:p>
        </p:txBody>
      </p:sp>
    </p:spTree>
    <p:extLst>
      <p:ext uri="{BB962C8B-B14F-4D97-AF65-F5344CB8AC3E}">
        <p14:creationId xmlns:p14="http://schemas.microsoft.com/office/powerpoint/2010/main" val="1433612866"/>
      </p:ext>
    </p:extLst>
  </p:cSld>
  <p:clrMapOvr>
    <a:masterClrMapping/>
  </p:clrMapOvr>
  <p:transition xmlns:p14="http://schemas.microsoft.com/office/powerpoint/2010/main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Emphasis: what is most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 your elements to form a visual hierarchy. </a:t>
            </a:r>
          </a:p>
          <a:p>
            <a:r>
              <a:rPr lang="en-US" dirty="0" smtClean="0"/>
              <a:t>What is most important? Second? Third?</a:t>
            </a:r>
            <a:endParaRPr lang="en-US" dirty="0"/>
          </a:p>
        </p:txBody>
      </p:sp>
      <p:pic>
        <p:nvPicPr>
          <p:cNvPr id="5" name="Picture 4" descr="emphasi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09" y="3191112"/>
            <a:ext cx="2078182" cy="2907936"/>
          </a:xfrm>
          <a:prstGeom prst="rect">
            <a:avLst/>
          </a:prstGeom>
        </p:spPr>
      </p:pic>
      <p:pic>
        <p:nvPicPr>
          <p:cNvPr id="6" name="Picture 5" descr="emphasi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190748"/>
            <a:ext cx="1943100" cy="2908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Emphasis suggests some things must be subordinate.</a:t>
            </a:r>
          </a:p>
          <a:p>
            <a:r>
              <a:rPr lang="en-US"/>
              <a:t>If we emphasize everything, nothing is emphasized.</a:t>
            </a:r>
          </a:p>
        </p:txBody>
      </p:sp>
      <p:pic>
        <p:nvPicPr>
          <p:cNvPr id="4" name="Picture 3" descr="winters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97048"/>
            <a:ext cx="5028045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67289"/>
      </p:ext>
    </p:extLst>
  </p:cSld>
  <p:clrMapOvr>
    <a:masterClrMapping/>
  </p:clrMapOvr>
  <p:transition xmlns:p14="http://schemas.microsoft.com/office/powerpoint/2010/main"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385</TotalTime>
  <Words>579</Words>
  <Application>Microsoft Macintosh PowerPoint</Application>
  <PresentationFormat>On-screen Show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Emphasis</vt:lpstr>
      <vt:lpstr>Emphasis</vt:lpstr>
      <vt:lpstr>Emphasis</vt:lpstr>
      <vt:lpstr>Emphasis</vt:lpstr>
      <vt:lpstr>Emphasis</vt:lpstr>
      <vt:lpstr>Emphasis</vt:lpstr>
      <vt:lpstr>Emphasis</vt:lpstr>
      <vt:lpstr>Emphasis: what is most important?</vt:lpstr>
      <vt:lpstr>Emphasis</vt:lpstr>
      <vt:lpstr>Emphasis: techniques</vt:lpstr>
      <vt:lpstr>Emphasis: more techniques</vt:lpstr>
      <vt:lpstr>Emphasis</vt:lpstr>
      <vt:lpstr>Emphasis</vt:lpstr>
      <vt:lpstr>Emphasis</vt:lpstr>
      <vt:lpstr>Emphasis</vt:lpstr>
      <vt:lpstr>Emphasis</vt:lpstr>
      <vt:lpstr>Emphasis</vt:lpstr>
      <vt:lpstr>Emphasis</vt:lpstr>
      <vt:lpstr>Emphasis</vt:lpstr>
      <vt:lpstr>Emphasis</vt:lpstr>
      <vt:lpstr>Emphasis</vt:lpstr>
      <vt:lpstr>Emphasis</vt:lpstr>
      <vt:lpstr>Emphasis</vt:lpstr>
    </vt:vector>
  </TitlesOfParts>
  <Company>NDSU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Emphasis</dc:title>
  <dc:creator>Ross Collins</dc:creator>
  <cp:lastModifiedBy>Ross Collins</cp:lastModifiedBy>
  <cp:revision>19</cp:revision>
  <dcterms:created xsi:type="dcterms:W3CDTF">2009-02-23T18:17:35Z</dcterms:created>
  <dcterms:modified xsi:type="dcterms:W3CDTF">2012-02-24T18:25:38Z</dcterms:modified>
</cp:coreProperties>
</file>