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57" r:id="rId12"/>
    <p:sldId id="259" r:id="rId13"/>
    <p:sldId id="260" r:id="rId14"/>
    <p:sldId id="261" r:id="rId15"/>
    <p:sldId id="273" r:id="rId16"/>
    <p:sldId id="258" r:id="rId17"/>
    <p:sldId id="262" r:id="rId18"/>
    <p:sldId id="26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44" autoAdjust="0"/>
    <p:restoredTop sz="94660"/>
  </p:normalViewPr>
  <p:slideViewPr>
    <p:cSldViewPr snapToObjects="1">
      <p:cViewPr varScale="1">
        <p:scale>
          <a:sx n="110" d="100"/>
          <a:sy n="110" d="100"/>
        </p:scale>
        <p:origin x="-7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A04CA-BA45-468B-8FBF-12D51DEB752C}" type="datetimeFigureOut">
              <a:rPr lang="en-US" smtClean="0"/>
              <a:t>2/24/12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D5C50DA-3930-42FD-9F19-382740D4346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A04CA-BA45-468B-8FBF-12D51DEB752C}" type="datetimeFigureOut">
              <a:rPr lang="en-US" smtClean="0"/>
              <a:t>2/24/12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C50DA-3930-42FD-9F19-382740D4346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D5C50DA-3930-42FD-9F19-382740D4346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A04CA-BA45-468B-8FBF-12D51DEB752C}" type="datetimeFigureOut">
              <a:rPr lang="en-US" smtClean="0"/>
              <a:t>2/24/12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A04CA-BA45-468B-8FBF-12D51DEB752C}" type="datetimeFigureOut">
              <a:rPr lang="en-US" smtClean="0"/>
              <a:t>2/24/12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D5C50DA-3930-42FD-9F19-382740D4346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A04CA-BA45-468B-8FBF-12D51DEB752C}" type="datetimeFigureOut">
              <a:rPr lang="en-US" smtClean="0"/>
              <a:t>2/24/12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D5C50DA-3930-42FD-9F19-382740D4346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A8A04CA-BA45-468B-8FBF-12D51DEB752C}" type="datetimeFigureOut">
              <a:rPr lang="en-US" smtClean="0"/>
              <a:t>2/24/12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C50DA-3930-42FD-9F19-382740D4346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A04CA-BA45-468B-8FBF-12D51DEB752C}" type="datetimeFigureOut">
              <a:rPr lang="en-US" smtClean="0"/>
              <a:t>2/24/12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D5C50DA-3930-42FD-9F19-382740D4346C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A04CA-BA45-468B-8FBF-12D51DEB752C}" type="datetimeFigureOut">
              <a:rPr lang="en-US" smtClean="0"/>
              <a:t>2/24/12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D5C50DA-3930-42FD-9F19-382740D434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A04CA-BA45-468B-8FBF-12D51DEB752C}" type="datetimeFigureOut">
              <a:rPr lang="en-US" smtClean="0"/>
              <a:t>2/24/12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D5C50DA-3930-42FD-9F19-382740D434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D5C50DA-3930-42FD-9F19-382740D4346C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A04CA-BA45-468B-8FBF-12D51DEB752C}" type="datetimeFigureOut">
              <a:rPr lang="en-US" smtClean="0"/>
              <a:t>2/24/12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D5C50DA-3930-42FD-9F19-382740D4346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A8A04CA-BA45-468B-8FBF-12D51DEB752C}" type="datetimeFigureOut">
              <a:rPr lang="en-US" smtClean="0"/>
              <a:t>2/24/12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A8A04CA-BA45-468B-8FBF-12D51DEB752C}" type="datetimeFigureOut">
              <a:rPr lang="en-US" smtClean="0"/>
              <a:t>2/24/12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D5C50DA-3930-42FD-9F19-382740D4346C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oeRwFkjQe6s" TargetMode="External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 think we know it all, because we’ve seen so </a:t>
            </a:r>
            <a:r>
              <a:rPr lang="en-US" smtClean="0"/>
              <a:t>much.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Design and visual literacy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Visual literacy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Are we compelled to create images because we are surrounded by them?</a:t>
            </a:r>
          </a:p>
          <a:p>
            <a:r>
              <a:rPr lang="en-US"/>
              <a:t>You’d think so. But it does not seem to be necessarily true.</a:t>
            </a:r>
          </a:p>
          <a:p>
            <a:r>
              <a:rPr lang="en-US"/>
              <a:t>People were driven to make images thousands of years </a:t>
            </a:r>
            <a:r>
              <a:rPr lang="en-US" smtClean="0"/>
              <a:t>ago.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64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design?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Society </a:t>
            </a:r>
            <a:r>
              <a:rPr lang="en-US" dirty="0" smtClean="0"/>
              <a:t>has always been compelled to create images. The Lascaux cave images are 15,000 years old.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lascauxcav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137740"/>
            <a:ext cx="5105400" cy="29613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design?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Language developed from pictures.</a:t>
            </a:r>
          </a:p>
          <a:p>
            <a:r>
              <a:rPr lang="en-US" dirty="0" smtClean="0"/>
              <a:t>Phoenicians first divided pictures and words.</a:t>
            </a:r>
          </a:p>
          <a:p>
            <a:r>
              <a:rPr lang="en-US" dirty="0" smtClean="0"/>
              <a:t>The table below how picture writing evolved into text.</a:t>
            </a:r>
            <a:endParaRPr lang="en-US" dirty="0"/>
          </a:p>
        </p:txBody>
      </p:sp>
      <p:pic>
        <p:nvPicPr>
          <p:cNvPr id="4" name="Picture 3" descr="developmentof alphab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276600"/>
            <a:ext cx="4038600" cy="2990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design?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camera’s principles were long known.</a:t>
            </a:r>
          </a:p>
          <a:p>
            <a:r>
              <a:rPr lang="en-US" sz="2400" dirty="0" smtClean="0"/>
              <a:t>Fixing the image dates </a:t>
            </a:r>
            <a:r>
              <a:rPr lang="en-US" sz="2400" smtClean="0"/>
              <a:t>to 1839, with the Daguerreotype.</a:t>
            </a:r>
            <a:endParaRPr lang="en-US" sz="2400" dirty="0" smtClean="0"/>
          </a:p>
          <a:p>
            <a:r>
              <a:rPr lang="en-US" sz="2400" dirty="0" smtClean="0"/>
              <a:t>Roll film brought images to the masses.</a:t>
            </a:r>
          </a:p>
          <a:p>
            <a:r>
              <a:rPr lang="en-US" sz="2400" dirty="0" smtClean="0"/>
              <a:t>Movies are based on “persistence of vision.”</a:t>
            </a:r>
            <a:endParaRPr lang="en-US" sz="2400" dirty="0"/>
          </a:p>
        </p:txBody>
      </p:sp>
      <p:pic>
        <p:nvPicPr>
          <p:cNvPr id="4" name="Picture 3" descr="daguerrephot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581400"/>
            <a:ext cx="4318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design?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 are verbally literate</a:t>
            </a:r>
            <a:r>
              <a:rPr lang="en-US" smtClean="0"/>
              <a:t>, and visually experienced. But are we visually literate?</a:t>
            </a:r>
          </a:p>
          <a:p>
            <a:r>
              <a:rPr lang="en-US" smtClean="0"/>
              <a:t>We are taught verbal literacy. Not so often are we taught visual literacy.</a:t>
            </a:r>
          </a:p>
          <a:p>
            <a:r>
              <a:rPr lang="en-US" smtClean="0"/>
              <a:t>And yet we all recognize the power of the visual image in our society.</a:t>
            </a:r>
          </a:p>
          <a:p>
            <a:r>
              <a:rPr lang="en-US" smtClean="0"/>
              <a:t>Is a visual image more powerful than words? Many researchers think so.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design?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But this is a graphic design class.</a:t>
            </a:r>
          </a:p>
          <a:p>
            <a:r>
              <a:rPr lang="en-US" smtClean="0"/>
              <a:t>What is graphic design?</a:t>
            </a:r>
            <a:endParaRPr lang="en-US"/>
          </a:p>
        </p:txBody>
      </p:sp>
      <p:pic>
        <p:nvPicPr>
          <p:cNvPr id="4" name="Picture 3" descr="pencil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200400"/>
            <a:ext cx="2235200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941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design?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We live in a sea of visual images. But </a:t>
            </a:r>
            <a:r>
              <a:rPr lang="en-US" smtClean="0">
                <a:hlinkClick r:id="rId2"/>
              </a:rPr>
              <a:t>what </a:t>
            </a:r>
            <a:r>
              <a:rPr lang="en-US" smtClean="0"/>
              <a:t>do graphic artists do? </a:t>
            </a:r>
            <a:r>
              <a:rPr lang="en-US" sz="1600" smtClean="0"/>
              <a:t>[</a:t>
            </a:r>
            <a:r>
              <a:rPr lang="en-US" sz="160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http://www.youtube.com/watch?v=</a:t>
            </a:r>
            <a:r>
              <a:rPr lang="en-US" sz="160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oeRwFkjQe6s]</a:t>
            </a:r>
            <a:endParaRPr lang="en-US" sz="1600" dirty="0"/>
          </a:p>
        </p:txBody>
      </p:sp>
      <p:pic>
        <p:nvPicPr>
          <p:cNvPr id="4" name="Picture 3" descr="graphicdesignvide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048000"/>
            <a:ext cx="4930231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design?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Design: a response </a:t>
            </a:r>
            <a:r>
              <a:rPr lang="en-US" dirty="0" smtClean="0"/>
              <a:t>to editorial objectives.</a:t>
            </a:r>
          </a:p>
          <a:p>
            <a:r>
              <a:rPr lang="en-US" dirty="0" smtClean="0"/>
              <a:t>Fine art: communicates an artist’s </a:t>
            </a:r>
            <a:r>
              <a:rPr lang="en-US" smtClean="0"/>
              <a:t>intentions.</a:t>
            </a:r>
          </a:p>
          <a:p>
            <a:r>
              <a:rPr lang="en-US" smtClean="0"/>
              <a:t>A fine artist draws from within himself or herself to produce a paricualr view of reality.</a:t>
            </a:r>
          </a:p>
          <a:p>
            <a:r>
              <a:rPr lang="en-US" smtClean="0"/>
              <a:t>That reality is translated to the visual medium.</a:t>
            </a:r>
            <a:endParaRPr lang="en-US"/>
          </a:p>
          <a:p>
            <a:r>
              <a:rPr lang="en-US" smtClean="0"/>
              <a:t>The fine artist asks viewers to engage in a dialogue.</a:t>
            </a:r>
          </a:p>
          <a:p>
            <a:r>
              <a:rPr lang="en-US" smtClean="0"/>
              <a:t>That dialogue may be challenging.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design?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Graphic artists, on the other hand, are </a:t>
            </a:r>
            <a:r>
              <a:rPr lang="en-US" dirty="0" smtClean="0"/>
              <a:t>responsible for clear communication an audience can </a:t>
            </a:r>
            <a:r>
              <a:rPr lang="en-US" smtClean="0"/>
              <a:t>understand.</a:t>
            </a:r>
          </a:p>
          <a:p>
            <a:r>
              <a:rPr lang="en-US" smtClean="0"/>
              <a:t>Graphic artists try to translate the editorial goals and objectives of a publication to a mass audience.</a:t>
            </a:r>
          </a:p>
          <a:p>
            <a:r>
              <a:rPr lang="en-US" smtClean="0"/>
              <a:t>If the audience does not understand that, the graphic artist has failed.</a:t>
            </a:r>
          </a:p>
          <a:p>
            <a:r>
              <a:rPr lang="en-US" smtClean="0"/>
              <a:t>If the audience does not understand a fine artist’s work, however, he or she has not necessarily failed. Perhaps we as viewers have failed.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design?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Graphic artists are usually different from illustrators. Illustrators draw freehand </a:t>
            </a:r>
            <a:r>
              <a:rPr lang="en-US" smtClean="0"/>
              <a:t>art, or illustrations using computer programs. Graphic artists use this art to design publications.</a:t>
            </a:r>
          </a:p>
          <a:p>
            <a:r>
              <a:rPr lang="en-US" smtClean="0"/>
              <a:t>Like a graphic artist, an illustrator too tries to translate editorial goals. </a:t>
            </a:r>
          </a:p>
          <a:p>
            <a:r>
              <a:rPr lang="en-US" smtClean="0"/>
              <a:t>A </a:t>
            </a:r>
            <a:r>
              <a:rPr lang="en-US"/>
              <a:t>graphic artist may or may not also be an illustrator, but the education is </a:t>
            </a:r>
            <a:r>
              <a:rPr lang="en-US" smtClean="0"/>
              <a:t>different. And fine artists seldom are also graphic artists.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901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Visual literacy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Graphic design is a way of learning to understand and manipulate objects in a visual medium.</a:t>
            </a:r>
          </a:p>
          <a:p>
            <a:r>
              <a:rPr lang="en-US"/>
              <a:t>The challenge in trying to teach this: most of us think we already know it all.</a:t>
            </a:r>
          </a:p>
          <a:p>
            <a:r>
              <a:rPr lang="en-US"/>
              <a:t>Why? Consider our background in the twenty-first century.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7464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design?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People with background in mass communication study do have an advantage in the graphic arts field. They already understand the larger picture of presentation to a mass audience, and the expectations of practitioners in the field.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75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Visual literacy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From the time we were born, we</a:t>
            </a:r>
            <a:r>
              <a:rPr lang="fr-FR"/>
              <a:t>’</a:t>
            </a:r>
            <a:r>
              <a:rPr lang="en-US"/>
              <a:t>ve</a:t>
            </a:r>
            <a:r>
              <a:rPr lang="fr-FR"/>
              <a:t> been bombarded with visual images.</a:t>
            </a:r>
          </a:p>
          <a:p>
            <a:r>
              <a:rPr lang="fr-FR"/>
              <a:t>Television and video is the answer to humanity’s centuries-old quest for realism in the visual world.</a:t>
            </a:r>
          </a:p>
          <a:p>
            <a:r>
              <a:rPr lang="fr-FR"/>
              <a:t>What might be the first images we see as infants? 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9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Visual literacy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In fact, we</a:t>
            </a:r>
            <a:r>
              <a:rPr lang="fr-FR"/>
              <a:t>’ve been swimming in a sea of images all our lives.</a:t>
            </a:r>
          </a:p>
          <a:p>
            <a:r>
              <a:rPr lang="fr-FR"/>
              <a:t>How many images would we see in just an hour of television? </a:t>
            </a:r>
          </a:p>
          <a:p>
            <a:r>
              <a:rPr lang="fr-FR" smtClean="0"/>
              <a:t>In </a:t>
            </a:r>
            <a:r>
              <a:rPr lang="fr-FR"/>
              <a:t>fact, the estimated number of images we see on TV by the time we are 18 is three trillion: 3,000,000,000,000</a:t>
            </a:r>
            <a:r>
              <a:rPr lang="fr-FR" smtClean="0"/>
              <a:t>.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3289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Visual literacy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That doesn</a:t>
            </a:r>
            <a:r>
              <a:rPr lang="fr-FR"/>
              <a:t>’t include the flood of publications, billboards and, of course, the internet.</a:t>
            </a:r>
          </a:p>
          <a:p>
            <a:r>
              <a:rPr lang="fr-FR"/>
              <a:t>Susan Sontag, philosopher and visual critic, observed how strangely influential the visual </a:t>
            </a:r>
            <a:r>
              <a:rPr lang="fr-FR" smtClean="0"/>
              <a:t>representations </a:t>
            </a:r>
            <a:r>
              <a:rPr lang="fr-FR"/>
              <a:t>in </a:t>
            </a:r>
            <a:r>
              <a:rPr lang="fr-FR" smtClean="0"/>
              <a:t>our world </a:t>
            </a:r>
            <a:r>
              <a:rPr lang="fr-FR"/>
              <a:t>seem to be. </a:t>
            </a:r>
            <a:endParaRPr lang="en-US"/>
          </a:p>
        </p:txBody>
      </p:sp>
      <p:pic>
        <p:nvPicPr>
          <p:cNvPr id="5" name="Picture 4" descr="susansonta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852" y="3733800"/>
            <a:ext cx="2540000" cy="29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732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Visual literacy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Sontag noted that for many people the image is more important than the reality.</a:t>
            </a:r>
          </a:p>
          <a:p>
            <a:r>
              <a:rPr lang="en-US"/>
              <a:t>People will visit a famous site like the Grand Canyon and exclaim, “That</a:t>
            </a:r>
            <a:r>
              <a:rPr lang="fr-FR"/>
              <a:t>’s pretty as a picture</a:t>
            </a:r>
            <a:r>
              <a:rPr lang="en-US"/>
              <a:t>.” </a:t>
            </a:r>
          </a:p>
        </p:txBody>
      </p:sp>
      <p:pic>
        <p:nvPicPr>
          <p:cNvPr id="4" name="Picture 3" descr="grandcany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505200"/>
            <a:ext cx="3632200" cy="274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918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Visual literacy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We see so many images, and at a young age we also seem compelled to make our own.</a:t>
            </a:r>
          </a:p>
          <a:p>
            <a:r>
              <a:rPr lang="en-US"/>
              <a:t>We get coloring books, and paper to do our own art.</a:t>
            </a:r>
          </a:p>
          <a:p>
            <a:r>
              <a:rPr lang="en-US"/>
              <a:t>Children ask for these materials, if we don’t furnish them</a:t>
            </a:r>
            <a:r>
              <a:rPr lang="en-US" smtClean="0"/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69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Visual literacy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As we get older, many of us start getting self-conscious about our drawing ability.</a:t>
            </a:r>
          </a:p>
          <a:p>
            <a:r>
              <a:rPr lang="en-US"/>
              <a:t>So we turn to a machine able to make images for us: a camera</a:t>
            </a:r>
            <a:r>
              <a:rPr lang="en-US" smtClean="0"/>
              <a:t>.</a:t>
            </a:r>
            <a:endParaRPr lang="en-US"/>
          </a:p>
        </p:txBody>
      </p:sp>
      <p:pic>
        <p:nvPicPr>
          <p:cNvPr id="4" name="Picture 3" descr="brucecrummy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276600"/>
            <a:ext cx="4173699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41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Visual literacy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The camera can give us good images without the need to learn how to draw.</a:t>
            </a:r>
          </a:p>
          <a:p>
            <a:r>
              <a:rPr lang="en-US"/>
              <a:t>At one time the ability to draw was considered part of an educated person’s background, particularly women.</a:t>
            </a:r>
          </a:p>
          <a:p>
            <a:r>
              <a:rPr lang="en-US"/>
              <a:t>People were encouraged to travel and draw what they saw. Today we take pictures</a:t>
            </a:r>
            <a:r>
              <a:rPr lang="en-US" smtClean="0"/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302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192</TotalTime>
  <Words>883</Words>
  <Application>Microsoft Macintosh PowerPoint</Application>
  <PresentationFormat>On-screen Show (4:3)</PresentationFormat>
  <Paragraphs>74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Civic</vt:lpstr>
      <vt:lpstr>Design and visual literacy</vt:lpstr>
      <vt:lpstr>Visual literacy</vt:lpstr>
      <vt:lpstr>Visual literacy</vt:lpstr>
      <vt:lpstr>Visual literacy</vt:lpstr>
      <vt:lpstr>Visual literacy</vt:lpstr>
      <vt:lpstr>Visual literacy</vt:lpstr>
      <vt:lpstr>Visual literacy</vt:lpstr>
      <vt:lpstr>Visual literacy</vt:lpstr>
      <vt:lpstr>Visual literacy</vt:lpstr>
      <vt:lpstr>Visual literacy</vt:lpstr>
      <vt:lpstr>What is design?</vt:lpstr>
      <vt:lpstr>What is design?</vt:lpstr>
      <vt:lpstr>What is design?</vt:lpstr>
      <vt:lpstr>What is design?</vt:lpstr>
      <vt:lpstr>What is design?</vt:lpstr>
      <vt:lpstr>What is design?</vt:lpstr>
      <vt:lpstr>What is design?</vt:lpstr>
      <vt:lpstr>What is design?</vt:lpstr>
      <vt:lpstr>What is design?</vt:lpstr>
      <vt:lpstr>What is design?</vt:lpstr>
    </vt:vector>
  </TitlesOfParts>
  <Company>NDSU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design?</dc:title>
  <dc:creator>Ross Collins</dc:creator>
  <cp:lastModifiedBy>Ross Collins</cp:lastModifiedBy>
  <cp:revision>19</cp:revision>
  <dcterms:created xsi:type="dcterms:W3CDTF">2009-01-15T17:52:59Z</dcterms:created>
  <dcterms:modified xsi:type="dcterms:W3CDTF">2012-02-24T18:17:23Z</dcterms:modified>
</cp:coreProperties>
</file>