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 id="284" r:id="rId29"/>
    <p:sldId id="276"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FAA508-F0CD-46EA-95FB-26B559A0B5D9}" type="datetimeFigureOut">
              <a:rPr lang="en-US" smtClean="0"/>
              <a:t>10/4/17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10/4/17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10/4/17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10/4/17</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Leads</a:t>
            </a:r>
            <a:endParaRPr lang="en-US" dirty="0"/>
          </a:p>
        </p:txBody>
      </p:sp>
      <p:sp>
        <p:nvSpPr>
          <p:cNvPr id="3" name="Subtitle 2"/>
          <p:cNvSpPr>
            <a:spLocks noGrp="1"/>
          </p:cNvSpPr>
          <p:nvPr>
            <p:ph type="subTitle" idx="1"/>
          </p:nvPr>
        </p:nvSpPr>
        <p:spPr/>
        <p:txBody>
          <a:bodyPr/>
          <a:lstStyle/>
          <a:p>
            <a:r>
              <a:rPr lang="en-US" dirty="0"/>
              <a:t>a</a:t>
            </a:r>
            <a:r>
              <a:rPr lang="en-US" dirty="0" smtClean="0"/>
              <a:t>nd active voice</a:t>
            </a:r>
            <a:endParaRPr lang="en-US" dirty="0"/>
          </a:p>
        </p:txBody>
      </p:sp>
    </p:spTree>
    <p:extLst>
      <p:ext uri="{BB962C8B-B14F-4D97-AF65-F5344CB8AC3E}">
        <p14:creationId xmlns:p14="http://schemas.microsoft.com/office/powerpoint/2010/main" val="4004876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formula</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To help us write and edit better leads, I suggest considering Ross’s SAVE formula, to SAVE your readers from boring leads. A good lead out to be:</a:t>
            </a:r>
          </a:p>
          <a:p>
            <a:r>
              <a:rPr lang="en-US" b="1" dirty="0" smtClean="0"/>
              <a:t>S</a:t>
            </a:r>
            <a:r>
              <a:rPr lang="en-US" dirty="0" smtClean="0"/>
              <a:t>pecific.</a:t>
            </a:r>
          </a:p>
          <a:p>
            <a:r>
              <a:rPr lang="en-US" b="1" dirty="0" smtClean="0"/>
              <a:t>A</a:t>
            </a:r>
            <a:r>
              <a:rPr lang="en-US" dirty="0" smtClean="0"/>
              <a:t>ccurate.</a:t>
            </a:r>
          </a:p>
          <a:p>
            <a:r>
              <a:rPr lang="en-US" dirty="0" smtClean="0"/>
              <a:t>In active </a:t>
            </a:r>
            <a:r>
              <a:rPr lang="en-US" b="1" dirty="0" smtClean="0"/>
              <a:t>V</a:t>
            </a:r>
            <a:r>
              <a:rPr lang="en-US" dirty="0" smtClean="0"/>
              <a:t>oice.</a:t>
            </a:r>
          </a:p>
          <a:p>
            <a:r>
              <a:rPr lang="en-US" dirty="0" smtClean="0"/>
              <a:t>And use </a:t>
            </a:r>
            <a:r>
              <a:rPr lang="en-US" b="1" dirty="0" smtClean="0"/>
              <a:t>E</a:t>
            </a:r>
            <a:r>
              <a:rPr lang="en-US" dirty="0" smtClean="0"/>
              <a:t>nergetic verbs.</a:t>
            </a:r>
          </a:p>
        </p:txBody>
      </p:sp>
    </p:spTree>
    <p:extLst>
      <p:ext uri="{BB962C8B-B14F-4D97-AF65-F5344CB8AC3E}">
        <p14:creationId xmlns:p14="http://schemas.microsoft.com/office/powerpoint/2010/main" val="3014491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t>
            </a:r>
            <a:endParaRPr lang="en-US" dirty="0"/>
          </a:p>
        </p:txBody>
      </p:sp>
      <p:sp>
        <p:nvSpPr>
          <p:cNvPr id="3" name="Content Placeholder 2"/>
          <p:cNvSpPr>
            <a:spLocks noGrp="1"/>
          </p:cNvSpPr>
          <p:nvPr>
            <p:ph idx="1"/>
          </p:nvPr>
        </p:nvSpPr>
        <p:spPr/>
        <p:txBody>
          <a:bodyPr/>
          <a:lstStyle/>
          <a:p>
            <a:r>
              <a:rPr lang="en-US" dirty="0" smtClean="0"/>
              <a:t>Grand general statements may be okay for term papers and academic articles. For example:</a:t>
            </a:r>
          </a:p>
          <a:p>
            <a:pPr marL="0" indent="0">
              <a:buNone/>
            </a:pPr>
            <a:r>
              <a:rPr lang="en-US" dirty="0" smtClean="0"/>
              <a:t>“Interpersonal skills have been the subject of scholarly study for three decades.”</a:t>
            </a:r>
          </a:p>
          <a:p>
            <a:r>
              <a:rPr lang="en-US" dirty="0" smtClean="0"/>
              <a:t>This lead is boring, and in the passive voice as well. But academics don’t need snagging. They’ll read the research regardless (well, maybe). </a:t>
            </a:r>
            <a:endParaRPr lang="en-US" dirty="0"/>
          </a:p>
        </p:txBody>
      </p:sp>
    </p:spTree>
    <p:extLst>
      <p:ext uri="{BB962C8B-B14F-4D97-AF65-F5344CB8AC3E}">
        <p14:creationId xmlns:p14="http://schemas.microsoft.com/office/powerpoint/2010/main" val="426689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t>
            </a:r>
            <a:endParaRPr lang="en-US" dirty="0"/>
          </a:p>
        </p:txBody>
      </p:sp>
      <p:sp>
        <p:nvSpPr>
          <p:cNvPr id="3" name="Content Placeholder 2"/>
          <p:cNvSpPr>
            <a:spLocks noGrp="1"/>
          </p:cNvSpPr>
          <p:nvPr>
            <p:ph idx="1"/>
          </p:nvPr>
        </p:nvSpPr>
        <p:spPr/>
        <p:txBody>
          <a:bodyPr/>
          <a:lstStyle/>
          <a:p>
            <a:r>
              <a:rPr lang="en-US" dirty="0" smtClean="0"/>
              <a:t>Mass media editors in journalism, public relations or advertising need to work harder on the beginning.</a:t>
            </a:r>
          </a:p>
          <a:p>
            <a:r>
              <a:rPr lang="en-US" dirty="0" smtClean="0"/>
              <a:t>If mass media is about people doing things, often the best lead is to look for something specific that people did!</a:t>
            </a:r>
            <a:endParaRPr lang="en-US" dirty="0"/>
          </a:p>
        </p:txBody>
      </p:sp>
    </p:spTree>
    <p:extLst>
      <p:ext uri="{BB962C8B-B14F-4D97-AF65-F5344CB8AC3E}">
        <p14:creationId xmlns:p14="http://schemas.microsoft.com/office/powerpoint/2010/main" val="1124580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t>
            </a:r>
            <a:endParaRPr lang="en-US" dirty="0"/>
          </a:p>
        </p:txBody>
      </p:sp>
      <p:sp>
        <p:nvSpPr>
          <p:cNvPr id="3" name="Content Placeholder 2"/>
          <p:cNvSpPr>
            <a:spLocks noGrp="1"/>
          </p:cNvSpPr>
          <p:nvPr>
            <p:ph idx="1"/>
          </p:nvPr>
        </p:nvSpPr>
        <p:spPr/>
        <p:txBody>
          <a:bodyPr/>
          <a:lstStyle/>
          <a:p>
            <a:r>
              <a:rPr lang="en-US" dirty="0" smtClean="0"/>
              <a:t>One common slow lead is based on meeting articles. We often see these leads written as if a secretary was taking minutes:</a:t>
            </a:r>
          </a:p>
          <a:p>
            <a:pPr marL="0" indent="0">
              <a:buNone/>
            </a:pPr>
            <a:r>
              <a:rPr lang="en-US" dirty="0" smtClean="0"/>
              <a:t>“The Burleigh County Commission met Monday at its regular meeting. Agenda issues were discussed. A motion was made to increase property taxes 50 percent. It passed unanimously.”</a:t>
            </a:r>
            <a:endParaRPr lang="en-US" dirty="0"/>
          </a:p>
        </p:txBody>
      </p:sp>
    </p:spTree>
    <p:extLst>
      <p:ext uri="{BB962C8B-B14F-4D97-AF65-F5344CB8AC3E}">
        <p14:creationId xmlns:p14="http://schemas.microsoft.com/office/powerpoint/2010/main" val="2791492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t>
            </a:r>
            <a:endParaRPr lang="en-US" dirty="0"/>
          </a:p>
        </p:txBody>
      </p:sp>
      <p:sp>
        <p:nvSpPr>
          <p:cNvPr id="3" name="Content Placeholder 2"/>
          <p:cNvSpPr>
            <a:spLocks noGrp="1"/>
          </p:cNvSpPr>
          <p:nvPr>
            <p:ph idx="1"/>
          </p:nvPr>
        </p:nvSpPr>
        <p:spPr/>
        <p:txBody>
          <a:bodyPr/>
          <a:lstStyle/>
          <a:p>
            <a:r>
              <a:rPr lang="en-US" dirty="0" smtClean="0"/>
              <a:t>Most editors will recognize that as a “buried lead.” That is, the most important part of the story is not at the beginning. An editor will bring it to the top:</a:t>
            </a:r>
          </a:p>
          <a:p>
            <a:pPr marL="0" indent="0">
              <a:buNone/>
            </a:pPr>
            <a:r>
              <a:rPr lang="en-US" dirty="0" smtClean="0"/>
              <a:t>“The Burleigh County Commission Monday voted unanimously to raise property taxes 50 percent.”</a:t>
            </a:r>
          </a:p>
          <a:p>
            <a:r>
              <a:rPr lang="en-US" dirty="0" smtClean="0"/>
              <a:t>Another common example: “The CEO of Acme Mills held a press conference today.” So what? Be specific:</a:t>
            </a:r>
          </a:p>
          <a:p>
            <a:pPr marL="0" indent="0">
              <a:buNone/>
            </a:pPr>
            <a:r>
              <a:rPr lang="en-US" dirty="0" smtClean="0"/>
              <a:t>“Acme Mills will expand production of its popular candied kale, CEO Irving </a:t>
            </a:r>
            <a:r>
              <a:rPr lang="en-US" dirty="0" err="1" smtClean="0"/>
              <a:t>Nern</a:t>
            </a:r>
            <a:r>
              <a:rPr lang="en-US" dirty="0" smtClean="0"/>
              <a:t> said today.”</a:t>
            </a:r>
            <a:endParaRPr lang="en-US" dirty="0"/>
          </a:p>
        </p:txBody>
      </p:sp>
    </p:spTree>
    <p:extLst>
      <p:ext uri="{BB962C8B-B14F-4D97-AF65-F5344CB8AC3E}">
        <p14:creationId xmlns:p14="http://schemas.microsoft.com/office/powerpoint/2010/main" val="2874917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Accurate</a:t>
            </a:r>
            <a:endParaRPr lang="en-US" dirty="0"/>
          </a:p>
        </p:txBody>
      </p:sp>
      <p:sp>
        <p:nvSpPr>
          <p:cNvPr id="3" name="Content Placeholder 2"/>
          <p:cNvSpPr>
            <a:spLocks noGrp="1"/>
          </p:cNvSpPr>
          <p:nvPr>
            <p:ph idx="1"/>
          </p:nvPr>
        </p:nvSpPr>
        <p:spPr/>
        <p:txBody>
          <a:bodyPr/>
          <a:lstStyle/>
          <a:p>
            <a:r>
              <a:rPr lang="en-US" dirty="0" smtClean="0"/>
              <a:t>Inaccurate statements are most glaring when part of a headline or lead. They are becoming more common in the world of social media, because for many journalists (or non-journalists) speed trumps accuracy. But at the expense of a media operation’s credibility.</a:t>
            </a:r>
          </a:p>
          <a:p>
            <a:r>
              <a:rPr lang="en-US" dirty="0" smtClean="0"/>
              <a:t>We are not writing fiction here. If people don’t believe you, what’s the point?</a:t>
            </a:r>
          </a:p>
          <a:p>
            <a:pPr marL="0" indent="0">
              <a:buNone/>
            </a:pPr>
            <a:endParaRPr lang="en-US" dirty="0"/>
          </a:p>
        </p:txBody>
      </p:sp>
    </p:spTree>
    <p:extLst>
      <p:ext uri="{BB962C8B-B14F-4D97-AF65-F5344CB8AC3E}">
        <p14:creationId xmlns:p14="http://schemas.microsoft.com/office/powerpoint/2010/main" val="1230077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a:t>
            </a:r>
            <a:endParaRPr lang="en-US" dirty="0"/>
          </a:p>
        </p:txBody>
      </p:sp>
      <p:sp>
        <p:nvSpPr>
          <p:cNvPr id="3" name="Content Placeholder 2"/>
          <p:cNvSpPr>
            <a:spLocks noGrp="1"/>
          </p:cNvSpPr>
          <p:nvPr>
            <p:ph idx="1"/>
          </p:nvPr>
        </p:nvSpPr>
        <p:spPr/>
        <p:txBody>
          <a:bodyPr/>
          <a:lstStyle/>
          <a:p>
            <a:r>
              <a:rPr lang="en-US" dirty="0" smtClean="0"/>
              <a:t>Mass media editors and writers need to use active voice about three-fourths of the time, I think. Or more.</a:t>
            </a:r>
          </a:p>
          <a:p>
            <a:r>
              <a:rPr lang="en-US" dirty="0" smtClean="0"/>
              <a:t>It’s livelier, more immediate. It’s closer to the way people talk. </a:t>
            </a:r>
          </a:p>
          <a:p>
            <a:r>
              <a:rPr lang="en-US" dirty="0" smtClean="0"/>
              <a:t>It emphasizes the verb, the </a:t>
            </a:r>
            <a:r>
              <a:rPr lang="en-US" i="1" dirty="0" smtClean="0"/>
              <a:t>action</a:t>
            </a:r>
            <a:r>
              <a:rPr lang="en-US" dirty="0" smtClean="0"/>
              <a:t> word. And mass media is about people </a:t>
            </a:r>
            <a:r>
              <a:rPr lang="en-US" i="1" dirty="0" smtClean="0"/>
              <a:t>doing</a:t>
            </a:r>
            <a:r>
              <a:rPr lang="en-US" dirty="0" smtClean="0"/>
              <a:t> things.</a:t>
            </a:r>
            <a:endParaRPr lang="en-US" dirty="0"/>
          </a:p>
        </p:txBody>
      </p:sp>
    </p:spTree>
    <p:extLst>
      <p:ext uri="{BB962C8B-B14F-4D97-AF65-F5344CB8AC3E}">
        <p14:creationId xmlns:p14="http://schemas.microsoft.com/office/powerpoint/2010/main" val="659471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a:t>
            </a:r>
            <a:endParaRPr lang="en-US" dirty="0"/>
          </a:p>
        </p:txBody>
      </p:sp>
      <p:sp>
        <p:nvSpPr>
          <p:cNvPr id="3" name="Content Placeholder 2"/>
          <p:cNvSpPr>
            <a:spLocks noGrp="1"/>
          </p:cNvSpPr>
          <p:nvPr>
            <p:ph idx="1"/>
          </p:nvPr>
        </p:nvSpPr>
        <p:spPr/>
        <p:txBody>
          <a:bodyPr/>
          <a:lstStyle/>
          <a:p>
            <a:r>
              <a:rPr lang="en-US" dirty="0" smtClean="0"/>
              <a:t>What is active voice? Most people think they know. But don’t be too sure about that. Which of the sentences below is in active voice?</a:t>
            </a:r>
          </a:p>
          <a:p>
            <a:pPr marL="0" indent="0">
              <a:buNone/>
            </a:pPr>
            <a:r>
              <a:rPr lang="en-US" dirty="0" smtClean="0"/>
              <a:t>“Collins decided yesterday to fly a kite after work, because he so often told others to go fly a kite.”</a:t>
            </a:r>
          </a:p>
          <a:p>
            <a:pPr marL="0" indent="0">
              <a:buNone/>
            </a:pPr>
            <a:r>
              <a:rPr lang="en-US" dirty="0" smtClean="0"/>
              <a:t>“A kite was flown by Collins yesterday after he decided to heed his own words to go fly a kite.”</a:t>
            </a:r>
          </a:p>
        </p:txBody>
      </p:sp>
    </p:spTree>
    <p:extLst>
      <p:ext uri="{BB962C8B-B14F-4D97-AF65-F5344CB8AC3E}">
        <p14:creationId xmlns:p14="http://schemas.microsoft.com/office/powerpoint/2010/main" val="2766596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Voice</a:t>
            </a:r>
            <a:endParaRPr lang="en-US" dirty="0"/>
          </a:p>
        </p:txBody>
      </p:sp>
      <p:sp>
        <p:nvSpPr>
          <p:cNvPr id="3" name="Content Placeholder 2"/>
          <p:cNvSpPr>
            <a:spLocks noGrp="1"/>
          </p:cNvSpPr>
          <p:nvPr>
            <p:ph idx="1"/>
          </p:nvPr>
        </p:nvSpPr>
        <p:spPr/>
        <p:txBody>
          <a:bodyPr/>
          <a:lstStyle/>
          <a:p>
            <a:r>
              <a:rPr lang="en-US" dirty="0" smtClean="0"/>
              <a:t>We know the first is in the active voice. In passive voice, the direct object, “</a:t>
            </a:r>
            <a:r>
              <a:rPr lang="en-US" dirty="0"/>
              <a:t>k</a:t>
            </a:r>
            <a:r>
              <a:rPr lang="en-US" dirty="0" smtClean="0"/>
              <a:t>ite,” becomes the subject:</a:t>
            </a:r>
          </a:p>
          <a:p>
            <a:pPr marL="0" indent="0">
              <a:buNone/>
            </a:pPr>
            <a:r>
              <a:rPr lang="en-US" dirty="0" smtClean="0"/>
              <a:t>“He flies a kite.” “A kite is flown by him.”</a:t>
            </a:r>
          </a:p>
          <a:p>
            <a:pPr marL="0" indent="0">
              <a:buNone/>
            </a:pPr>
            <a:r>
              <a:rPr lang="en-US" dirty="0" smtClean="0"/>
              <a:t>So in active voice, the subject performs the action: Subject, verb, direct object.</a:t>
            </a:r>
            <a:endParaRPr lang="en-US" dirty="0"/>
          </a:p>
        </p:txBody>
      </p:sp>
    </p:spTree>
    <p:extLst>
      <p:ext uri="{BB962C8B-B14F-4D97-AF65-F5344CB8AC3E}">
        <p14:creationId xmlns:p14="http://schemas.microsoft.com/office/powerpoint/2010/main" val="1692243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Passive voice</a:t>
            </a:r>
            <a:endParaRPr lang="en-US" dirty="0"/>
          </a:p>
        </p:txBody>
      </p:sp>
      <p:sp>
        <p:nvSpPr>
          <p:cNvPr id="3" name="Content Placeholder 2"/>
          <p:cNvSpPr>
            <a:spLocks noGrp="1"/>
          </p:cNvSpPr>
          <p:nvPr>
            <p:ph idx="1"/>
          </p:nvPr>
        </p:nvSpPr>
        <p:spPr/>
        <p:txBody>
          <a:bodyPr/>
          <a:lstStyle/>
          <a:p>
            <a:r>
              <a:rPr lang="en-US" dirty="0" smtClean="0"/>
              <a:t>Passive voice uses a form of the helping verb “to be”:</a:t>
            </a:r>
          </a:p>
          <a:p>
            <a:pPr marL="0" indent="0">
              <a:buNone/>
            </a:pPr>
            <a:r>
              <a:rPr lang="en-US" dirty="0" smtClean="0"/>
              <a:t>“Coffee is served every morning before work.”</a:t>
            </a:r>
          </a:p>
          <a:p>
            <a:pPr marL="0" indent="0">
              <a:buNone/>
            </a:pPr>
            <a:r>
              <a:rPr lang="en-US" dirty="0" smtClean="0"/>
              <a:t>“An optimistic assessment of state spending was offered by the governor.”</a:t>
            </a:r>
          </a:p>
          <a:p>
            <a:pPr marL="0" indent="0">
              <a:buNone/>
            </a:pPr>
            <a:r>
              <a:rPr lang="en-US" dirty="0" smtClean="0"/>
              <a:t>“The East Gulch School District website is updated twice a month.”</a:t>
            </a:r>
            <a:endParaRPr lang="en-US" dirty="0"/>
          </a:p>
        </p:txBody>
      </p:sp>
    </p:spTree>
    <p:extLst>
      <p:ext uri="{BB962C8B-B14F-4D97-AF65-F5344CB8AC3E}">
        <p14:creationId xmlns:p14="http://schemas.microsoft.com/office/powerpoint/2010/main" val="99934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Leads (</a:t>
            </a:r>
            <a:r>
              <a:rPr lang="en-US" dirty="0" err="1" smtClean="0"/>
              <a:t>ledes</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The lead is one of four ways journalists use to encourage people to read a story.</a:t>
            </a:r>
          </a:p>
          <a:p>
            <a:pPr marL="0" indent="0">
              <a:buNone/>
            </a:pPr>
            <a:r>
              <a:rPr lang="en-US" dirty="0" smtClean="0"/>
              <a:t>The others are:</a:t>
            </a:r>
          </a:p>
          <a:p>
            <a:r>
              <a:rPr lang="en-US" dirty="0"/>
              <a:t>Photograph or illustration</a:t>
            </a:r>
            <a:r>
              <a:rPr lang="en-US" dirty="0" smtClean="0"/>
              <a:t>;</a:t>
            </a:r>
          </a:p>
          <a:p>
            <a:r>
              <a:rPr lang="en-US" dirty="0" smtClean="0"/>
              <a:t>Headline (or heading for online material);</a:t>
            </a:r>
          </a:p>
          <a:p>
            <a:r>
              <a:rPr lang="en-US" dirty="0" smtClean="0"/>
              <a:t>Deck, subhead or pull quote.</a:t>
            </a:r>
            <a:endParaRPr lang="en-US" dirty="0"/>
          </a:p>
        </p:txBody>
      </p:sp>
    </p:spTree>
    <p:extLst>
      <p:ext uri="{BB962C8B-B14F-4D97-AF65-F5344CB8AC3E}">
        <p14:creationId xmlns:p14="http://schemas.microsoft.com/office/powerpoint/2010/main" val="2913295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Present/past tense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Note that the passive voice has nothing to do with verb tense. You can write in the past tense and still be in the active voice:</a:t>
            </a:r>
          </a:p>
          <a:p>
            <a:pPr marL="0" indent="0">
              <a:buNone/>
            </a:pPr>
            <a:r>
              <a:rPr lang="en-US" dirty="0" smtClean="0"/>
              <a:t>“The Cass County Commission met at its regular meeting Tuesday.”</a:t>
            </a:r>
          </a:p>
          <a:p>
            <a:r>
              <a:rPr lang="en-US" dirty="0" smtClean="0"/>
              <a:t>Is the above typical lead in active voice? Yep. That doesn’t mean it’s not boring! But it would be even worse in passive voice:</a:t>
            </a:r>
          </a:p>
          <a:p>
            <a:pPr marL="0" indent="0">
              <a:buNone/>
            </a:pPr>
            <a:r>
              <a:rPr lang="en-US" dirty="0" smtClean="0"/>
              <a:t>“A regular meeting was held Tuesday by the Cass County Commission.”</a:t>
            </a:r>
            <a:br>
              <a:rPr lang="en-US" dirty="0" smtClean="0"/>
            </a:br>
            <a:endParaRPr lang="en-US" dirty="0"/>
          </a:p>
        </p:txBody>
      </p:sp>
    </p:spTree>
    <p:extLst>
      <p:ext uri="{BB962C8B-B14F-4D97-AF65-F5344CB8AC3E}">
        <p14:creationId xmlns:p14="http://schemas.microsoft.com/office/powerpoint/2010/main" val="2129080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for passive voice</a:t>
            </a:r>
            <a:endParaRPr lang="en-US" dirty="0"/>
          </a:p>
        </p:txBody>
      </p:sp>
      <p:sp>
        <p:nvSpPr>
          <p:cNvPr id="3" name="Content Placeholder 2"/>
          <p:cNvSpPr>
            <a:spLocks noGrp="1"/>
          </p:cNvSpPr>
          <p:nvPr>
            <p:ph idx="1"/>
          </p:nvPr>
        </p:nvSpPr>
        <p:spPr/>
        <p:txBody>
          <a:bodyPr/>
          <a:lstStyle/>
          <a:p>
            <a:r>
              <a:rPr lang="en-US" dirty="0" smtClean="0"/>
              <a:t>We said in media writing we should use active voice at least three-fourths of the time. So what about the other quarter of the time?</a:t>
            </a:r>
          </a:p>
          <a:p>
            <a:pPr marL="0" indent="0">
              <a:buNone/>
            </a:pPr>
            <a:r>
              <a:rPr lang="en-US" dirty="0" smtClean="0"/>
              <a:t>Passive voice is sometimes useful in three situations:</a:t>
            </a:r>
          </a:p>
          <a:p>
            <a:r>
              <a:rPr lang="en-US" dirty="0" smtClean="0"/>
              <a:t>1. The writer or editor doesn’t know who performed the action, or the person performing it isn’t as important.</a:t>
            </a:r>
            <a:endParaRPr lang="en-US" dirty="0"/>
          </a:p>
        </p:txBody>
      </p:sp>
    </p:spTree>
    <p:extLst>
      <p:ext uri="{BB962C8B-B14F-4D97-AF65-F5344CB8AC3E}">
        <p14:creationId xmlns:p14="http://schemas.microsoft.com/office/powerpoint/2010/main" val="197162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passive voice</a:t>
            </a:r>
            <a:endParaRPr lang="en-US" dirty="0"/>
          </a:p>
        </p:txBody>
      </p:sp>
      <p:sp>
        <p:nvSpPr>
          <p:cNvPr id="3" name="Content Placeholder 2"/>
          <p:cNvSpPr>
            <a:spLocks noGrp="1"/>
          </p:cNvSpPr>
          <p:nvPr>
            <p:ph idx="1"/>
          </p:nvPr>
        </p:nvSpPr>
        <p:spPr/>
        <p:txBody>
          <a:bodyPr/>
          <a:lstStyle/>
          <a:p>
            <a:r>
              <a:rPr lang="en-US" dirty="0" smtClean="0"/>
              <a:t>Often you’ll see passive voice used in crime stories. The victim is more important, and the perpetrator often unknown:</a:t>
            </a:r>
          </a:p>
          <a:p>
            <a:pPr marL="0" indent="0">
              <a:buNone/>
            </a:pPr>
            <a:r>
              <a:rPr lang="en-US" dirty="0" smtClean="0"/>
              <a:t>“The mayor was robbed at gunpoint today in the city hall parking lot.”</a:t>
            </a:r>
          </a:p>
          <a:p>
            <a:r>
              <a:rPr lang="en-US" dirty="0" smtClean="0"/>
              <a:t>Who did the robbing? Don’t know. And the victim was more significant.</a:t>
            </a:r>
            <a:endParaRPr lang="en-US" dirty="0"/>
          </a:p>
        </p:txBody>
      </p:sp>
    </p:spTree>
    <p:extLst>
      <p:ext uri="{BB962C8B-B14F-4D97-AF65-F5344CB8AC3E}">
        <p14:creationId xmlns:p14="http://schemas.microsoft.com/office/powerpoint/2010/main" val="2716722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passive voice</a:t>
            </a:r>
            <a:endParaRPr lang="en-US" dirty="0"/>
          </a:p>
        </p:txBody>
      </p:sp>
      <p:sp>
        <p:nvSpPr>
          <p:cNvPr id="3" name="Content Placeholder 2"/>
          <p:cNvSpPr>
            <a:spLocks noGrp="1"/>
          </p:cNvSpPr>
          <p:nvPr>
            <p:ph idx="1"/>
          </p:nvPr>
        </p:nvSpPr>
        <p:spPr/>
        <p:txBody>
          <a:bodyPr/>
          <a:lstStyle/>
          <a:p>
            <a:r>
              <a:rPr lang="en-US" dirty="0" smtClean="0"/>
              <a:t>Accident stories are often in passive voice:</a:t>
            </a:r>
          </a:p>
          <a:p>
            <a:pPr marL="0" indent="0">
              <a:buNone/>
            </a:pPr>
            <a:r>
              <a:rPr lang="en-US" dirty="0" smtClean="0"/>
              <a:t>“Two students were injured Friday in a bicycle crash south of Barry Hall.”</a:t>
            </a:r>
          </a:p>
          <a:p>
            <a:r>
              <a:rPr lang="en-US" dirty="0" smtClean="0"/>
              <a:t>Who did the injuring? We I guess we could come up with active voice:</a:t>
            </a:r>
          </a:p>
          <a:p>
            <a:pPr marL="0" indent="0">
              <a:buNone/>
            </a:pPr>
            <a:r>
              <a:rPr lang="en-US" dirty="0" smtClean="0"/>
              <a:t>“A cement curb injured two students yesterday….”</a:t>
            </a:r>
          </a:p>
          <a:p>
            <a:r>
              <a:rPr lang="en-US" dirty="0" smtClean="0"/>
              <a:t>But most editors would prefer passive voice in this case.</a:t>
            </a:r>
            <a:endParaRPr lang="en-US" dirty="0"/>
          </a:p>
        </p:txBody>
      </p:sp>
    </p:spTree>
    <p:extLst>
      <p:ext uri="{BB962C8B-B14F-4D97-AF65-F5344CB8AC3E}">
        <p14:creationId xmlns:p14="http://schemas.microsoft.com/office/powerpoint/2010/main" val="2274378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passive voice</a:t>
            </a:r>
            <a:endParaRPr lang="en-US" dirty="0"/>
          </a:p>
        </p:txBody>
      </p:sp>
      <p:sp>
        <p:nvSpPr>
          <p:cNvPr id="3" name="Content Placeholder 2"/>
          <p:cNvSpPr>
            <a:spLocks noGrp="1"/>
          </p:cNvSpPr>
          <p:nvPr>
            <p:ph idx="1"/>
          </p:nvPr>
        </p:nvSpPr>
        <p:spPr/>
        <p:txBody>
          <a:bodyPr>
            <a:normAutofit lnSpcReduction="10000"/>
          </a:bodyPr>
          <a:lstStyle/>
          <a:p>
            <a:r>
              <a:rPr lang="en-US" dirty="0" smtClean="0"/>
              <a:t>2. Need to vary sentence structure.</a:t>
            </a:r>
          </a:p>
          <a:p>
            <a:r>
              <a:rPr lang="en-US" dirty="0" smtClean="0"/>
              <a:t>Writers look for variety, and the passive voice can occasionally offer that. It sometimes offers a less awkward way of structuring a sentence, and a way to emphasize a significant word. For example:</a:t>
            </a:r>
          </a:p>
          <a:p>
            <a:pPr marL="0" indent="0">
              <a:buNone/>
            </a:pPr>
            <a:r>
              <a:rPr lang="en-US" dirty="0"/>
              <a:t>Miss Brooke had that kind of beauty which seems to be thrown into relief by poor dress</a:t>
            </a:r>
            <a:r>
              <a:rPr lang="en-US" dirty="0" smtClean="0"/>
              <a:t>.”—George Eliot, </a:t>
            </a:r>
            <a:r>
              <a:rPr lang="en-US" i="1" dirty="0" smtClean="0"/>
              <a:t>Middlemarch</a:t>
            </a:r>
            <a:r>
              <a:rPr lang="en-US" dirty="0" smtClean="0"/>
              <a:t>.</a:t>
            </a:r>
          </a:p>
          <a:p>
            <a:pPr marL="0" indent="0">
              <a:buNone/>
            </a:pPr>
            <a:r>
              <a:rPr lang="en-US" dirty="0" smtClean="0"/>
              <a:t>We could turn the second half into passive voice, but would it be as strong? Probably not.</a:t>
            </a:r>
            <a:endParaRPr lang="en-US" dirty="0"/>
          </a:p>
        </p:txBody>
      </p:sp>
    </p:spTree>
    <p:extLst>
      <p:ext uri="{BB962C8B-B14F-4D97-AF65-F5344CB8AC3E}">
        <p14:creationId xmlns:p14="http://schemas.microsoft.com/office/powerpoint/2010/main" val="3913787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passive voice</a:t>
            </a:r>
            <a:endParaRPr lang="en-US" dirty="0"/>
          </a:p>
        </p:txBody>
      </p:sp>
      <p:sp>
        <p:nvSpPr>
          <p:cNvPr id="3" name="Content Placeholder 2"/>
          <p:cNvSpPr>
            <a:spLocks noGrp="1"/>
          </p:cNvSpPr>
          <p:nvPr>
            <p:ph idx="1"/>
          </p:nvPr>
        </p:nvSpPr>
        <p:spPr/>
        <p:txBody>
          <a:bodyPr/>
          <a:lstStyle/>
          <a:p>
            <a:r>
              <a:rPr lang="en-US" dirty="0" smtClean="0"/>
              <a:t>3. You’re not sure of the facts, or want to hide the performer of the action.</a:t>
            </a:r>
          </a:p>
          <a:p>
            <a:r>
              <a:rPr lang="en-US" dirty="0" smtClean="0"/>
              <a:t>You can write, in active voice, “George Jones hit Sam Smith with his cane.” But what if you are not certain George did it? Passive voice gives you a way to avoid assigning blame:</a:t>
            </a:r>
          </a:p>
          <a:p>
            <a:pPr marL="0" indent="0">
              <a:buNone/>
            </a:pPr>
            <a:r>
              <a:rPr lang="en-US" dirty="0" smtClean="0"/>
              <a:t>“Sam Smith was hit with a cane.”</a:t>
            </a:r>
            <a:endParaRPr lang="en-US" dirty="0"/>
          </a:p>
        </p:txBody>
      </p:sp>
    </p:spTree>
    <p:extLst>
      <p:ext uri="{BB962C8B-B14F-4D97-AF65-F5344CB8AC3E}">
        <p14:creationId xmlns:p14="http://schemas.microsoft.com/office/powerpoint/2010/main" val="25582417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passive voice</a:t>
            </a:r>
            <a:endParaRPr lang="en-US" dirty="0"/>
          </a:p>
        </p:txBody>
      </p:sp>
      <p:sp>
        <p:nvSpPr>
          <p:cNvPr id="3" name="Content Placeholder 2"/>
          <p:cNvSpPr>
            <a:spLocks noGrp="1"/>
          </p:cNvSpPr>
          <p:nvPr>
            <p:ph idx="1"/>
          </p:nvPr>
        </p:nvSpPr>
        <p:spPr/>
        <p:txBody>
          <a:bodyPr/>
          <a:lstStyle/>
          <a:p>
            <a:r>
              <a:rPr lang="en-US" dirty="0" smtClean="0"/>
              <a:t>Academic researchers working as teams often use passive voice because the results are most significant, not the team: </a:t>
            </a:r>
          </a:p>
          <a:p>
            <a:pPr marL="0" indent="0">
              <a:buNone/>
            </a:pPr>
            <a:r>
              <a:rPr lang="en-US" dirty="0" smtClean="0"/>
              <a:t>“An experiment was performed. Results were analyzed. Conclusions were made.”</a:t>
            </a:r>
          </a:p>
          <a:p>
            <a:pPr marL="0" indent="0">
              <a:buNone/>
            </a:pPr>
            <a:r>
              <a:rPr lang="en-US" dirty="0" smtClean="0"/>
              <a:t>Probably readers are more interested in results, so this use of passive voice is reasonable.</a:t>
            </a:r>
          </a:p>
          <a:p>
            <a:pPr marL="0" indent="0">
              <a:buNone/>
            </a:pPr>
            <a:r>
              <a:rPr lang="en-US" dirty="0" smtClean="0"/>
              <a:t>But not always.</a:t>
            </a:r>
            <a:endParaRPr lang="en-US" dirty="0"/>
          </a:p>
        </p:txBody>
      </p:sp>
    </p:spTree>
    <p:extLst>
      <p:ext uri="{BB962C8B-B14F-4D97-AF65-F5344CB8AC3E}">
        <p14:creationId xmlns:p14="http://schemas.microsoft.com/office/powerpoint/2010/main" val="1661012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Hiding behind passive voice</a:t>
            </a:r>
            <a:endParaRPr lang="en-US" dirty="0"/>
          </a:p>
        </p:txBody>
      </p:sp>
      <p:sp>
        <p:nvSpPr>
          <p:cNvPr id="3" name="Content Placeholder 2"/>
          <p:cNvSpPr>
            <a:spLocks noGrp="1"/>
          </p:cNvSpPr>
          <p:nvPr>
            <p:ph idx="1"/>
          </p:nvPr>
        </p:nvSpPr>
        <p:spPr/>
        <p:txBody>
          <a:bodyPr/>
          <a:lstStyle/>
          <a:p>
            <a:r>
              <a:rPr lang="en-US" dirty="0" smtClean="0"/>
              <a:t>In business and politics, particularly, it is easy to hide behind passive voice. This gives an opportunity to avoid assigning blame.</a:t>
            </a:r>
          </a:p>
          <a:p>
            <a:pPr marL="0" indent="0">
              <a:buNone/>
            </a:pPr>
            <a:r>
              <a:rPr lang="en-US" dirty="0" smtClean="0"/>
              <a:t>“A decision was made to lay off 100 workers.”</a:t>
            </a:r>
          </a:p>
          <a:p>
            <a:r>
              <a:rPr lang="en-US" dirty="0" smtClean="0"/>
              <a:t>Who made that decision? We don’t know.</a:t>
            </a:r>
            <a:endParaRPr lang="en-US" dirty="0"/>
          </a:p>
        </p:txBody>
      </p:sp>
    </p:spTree>
    <p:extLst>
      <p:ext uri="{BB962C8B-B14F-4D97-AF65-F5344CB8AC3E}">
        <p14:creationId xmlns:p14="http://schemas.microsoft.com/office/powerpoint/2010/main" val="3919997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Hiding behind passive voice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case study in passive voice can be made from the 1986 Space Shuttle “Challenger” explosion.</a:t>
            </a:r>
          </a:p>
          <a:p>
            <a:r>
              <a:rPr lang="en-US" dirty="0" smtClean="0"/>
              <a:t>Investigators studying documents tried to find blame regarding the manufacturing problems and subsequent decisions among the contractors that led to the disaster.</a:t>
            </a:r>
          </a:p>
          <a:p>
            <a:r>
              <a:rPr lang="en-US" dirty="0" smtClean="0"/>
              <a:t>It was impossible to assign responsibility, however, because documents were written in the passive voice: this decision was made, that action was taken, this was done. </a:t>
            </a:r>
          </a:p>
          <a:p>
            <a:r>
              <a:rPr lang="en-US" dirty="0" smtClean="0"/>
              <a:t>Through passive voice, company executives could avoid taking blame.</a:t>
            </a:r>
            <a:endParaRPr lang="en-US" dirty="0"/>
          </a:p>
        </p:txBody>
      </p:sp>
    </p:spTree>
    <p:extLst>
      <p:ext uri="{BB962C8B-B14F-4D97-AF65-F5344CB8AC3E}">
        <p14:creationId xmlns:p14="http://schemas.microsoft.com/office/powerpoint/2010/main" val="3454251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Energetic verbs</a:t>
            </a:r>
            <a:endParaRPr lang="en-US" dirty="0"/>
          </a:p>
        </p:txBody>
      </p:sp>
      <p:sp>
        <p:nvSpPr>
          <p:cNvPr id="3" name="Content Placeholder 2"/>
          <p:cNvSpPr>
            <a:spLocks noGrp="1"/>
          </p:cNvSpPr>
          <p:nvPr>
            <p:ph idx="1"/>
          </p:nvPr>
        </p:nvSpPr>
        <p:spPr/>
        <p:txBody>
          <a:bodyPr/>
          <a:lstStyle/>
          <a:p>
            <a:r>
              <a:rPr lang="en-US" dirty="0" smtClean="0"/>
              <a:t>The fourth letter of our SAVE formula, Energetic verbs, asks us to move beyond tired, overused or bland verbs.</a:t>
            </a:r>
          </a:p>
          <a:p>
            <a:r>
              <a:rPr lang="en-US" dirty="0" smtClean="0"/>
              <a:t>Try to avoid forms of the verb “to be” used as a main verb. Usually it is week and overused:</a:t>
            </a:r>
          </a:p>
          <a:p>
            <a:r>
              <a:rPr lang="en-US" dirty="0" smtClean="0"/>
              <a:t>“There are good reasons to graduate from college.”</a:t>
            </a:r>
          </a:p>
          <a:p>
            <a:r>
              <a:rPr lang="en-US" dirty="0" smtClean="0"/>
              <a:t>Swimming is a good way to keep fit.</a:t>
            </a:r>
          </a:p>
          <a:p>
            <a:r>
              <a:rPr lang="en-US" dirty="0" smtClean="0"/>
              <a:t>These shoes are mostly brown or black.</a:t>
            </a:r>
            <a:endParaRPr lang="en-US" dirty="0"/>
          </a:p>
        </p:txBody>
      </p:sp>
    </p:spTree>
    <p:extLst>
      <p:ext uri="{BB962C8B-B14F-4D97-AF65-F5344CB8AC3E}">
        <p14:creationId xmlns:p14="http://schemas.microsoft.com/office/powerpoint/2010/main" val="2656764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Attracting readers</a:t>
            </a:r>
            <a:endParaRPr lang="en-US" dirty="0"/>
          </a:p>
        </p:txBody>
      </p:sp>
      <p:sp>
        <p:nvSpPr>
          <p:cNvPr id="3" name="Content Placeholder 2"/>
          <p:cNvSpPr>
            <a:spLocks noGrp="1"/>
          </p:cNvSpPr>
          <p:nvPr>
            <p:ph idx="1"/>
          </p:nvPr>
        </p:nvSpPr>
        <p:spPr/>
        <p:txBody>
          <a:bodyPr/>
          <a:lstStyle/>
          <a:p>
            <a:r>
              <a:rPr lang="en-US" dirty="0" smtClean="0"/>
              <a:t>We hope readers will pause at a compelling photo or illustration, and so read an equally compelling headline or heading.</a:t>
            </a:r>
          </a:p>
          <a:p>
            <a:r>
              <a:rPr lang="en-US" dirty="0" smtClean="0"/>
              <a:t>From there, we hope they will give the story a try by reading the first line (lead) or first </a:t>
            </a:r>
            <a:r>
              <a:rPr lang="en-US" dirty="0" err="1" smtClean="0"/>
              <a:t>graf</a:t>
            </a:r>
            <a:r>
              <a:rPr lang="en-US" dirty="0" smtClean="0"/>
              <a:t> (first paragraph, or “nut </a:t>
            </a:r>
            <a:r>
              <a:rPr lang="en-US" dirty="0" err="1" smtClean="0"/>
              <a:t>graf</a:t>
            </a:r>
            <a:r>
              <a:rPr lang="en-US" dirty="0" smtClean="0"/>
              <a:t>.”)</a:t>
            </a:r>
          </a:p>
          <a:p>
            <a:r>
              <a:rPr lang="en-US" dirty="0" smtClean="0"/>
              <a:t>Sometimes we add a deck (second headline) or pull quote to further entice.</a:t>
            </a:r>
            <a:endParaRPr lang="en-US" dirty="0"/>
          </a:p>
        </p:txBody>
      </p:sp>
    </p:spTree>
    <p:extLst>
      <p:ext uri="{BB962C8B-B14F-4D97-AF65-F5344CB8AC3E}">
        <p14:creationId xmlns:p14="http://schemas.microsoft.com/office/powerpoint/2010/main" val="4440289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Energetic verbs</a:t>
            </a:r>
            <a:endParaRPr lang="en-US" dirty="0"/>
          </a:p>
        </p:txBody>
      </p:sp>
      <p:sp>
        <p:nvSpPr>
          <p:cNvPr id="3" name="Content Placeholder 2"/>
          <p:cNvSpPr>
            <a:spLocks noGrp="1"/>
          </p:cNvSpPr>
          <p:nvPr>
            <p:ph idx="1"/>
          </p:nvPr>
        </p:nvSpPr>
        <p:spPr/>
        <p:txBody>
          <a:bodyPr/>
          <a:lstStyle/>
          <a:p>
            <a:r>
              <a:rPr lang="en-US" dirty="0" smtClean="0"/>
              <a:t>Usually we can find alternatives to the verb “to be,” and to other common verbs. </a:t>
            </a:r>
          </a:p>
          <a:p>
            <a:r>
              <a:rPr lang="en-US" dirty="0" smtClean="0"/>
              <a:t>For example, the verb “to walk.” It’s used over and over. How many alternatives can you think of for this verb? Why not use some of them instead of relying on the same tired verb?</a:t>
            </a:r>
            <a:endParaRPr lang="en-US" dirty="0"/>
          </a:p>
        </p:txBody>
      </p:sp>
    </p:spTree>
    <p:extLst>
      <p:ext uri="{BB962C8B-B14F-4D97-AF65-F5344CB8AC3E}">
        <p14:creationId xmlns:p14="http://schemas.microsoft.com/office/powerpoint/2010/main" val="665560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Leads: beyond the SAVE formula</a:t>
            </a:r>
            <a:endParaRPr lang="en-US" dirty="0"/>
          </a:p>
        </p:txBody>
      </p:sp>
      <p:sp>
        <p:nvSpPr>
          <p:cNvPr id="3" name="Content Placeholder 2"/>
          <p:cNvSpPr>
            <a:spLocks noGrp="1"/>
          </p:cNvSpPr>
          <p:nvPr>
            <p:ph idx="1"/>
          </p:nvPr>
        </p:nvSpPr>
        <p:spPr/>
        <p:txBody>
          <a:bodyPr>
            <a:normAutofit/>
          </a:bodyPr>
          <a:lstStyle/>
          <a:p>
            <a:r>
              <a:rPr lang="en-US" dirty="0" smtClean="0"/>
              <a:t>We’ve already talked about “buried leads.” The most significant thing is not at the top of the story. </a:t>
            </a:r>
          </a:p>
          <a:p>
            <a:r>
              <a:rPr lang="en-US" dirty="0" smtClean="0"/>
              <a:t>We see this often in stories written in a hurry. Writers needs a chance to warm up, and the lead ends up in the second </a:t>
            </a:r>
            <a:r>
              <a:rPr lang="en-US" dirty="0" err="1" smtClean="0"/>
              <a:t>graf</a:t>
            </a:r>
            <a:r>
              <a:rPr lang="en-US" dirty="0" smtClean="0"/>
              <a:t>. </a:t>
            </a:r>
          </a:p>
        </p:txBody>
      </p:sp>
    </p:spTree>
    <p:extLst>
      <p:ext uri="{BB962C8B-B14F-4D97-AF65-F5344CB8AC3E}">
        <p14:creationId xmlns:p14="http://schemas.microsoft.com/office/powerpoint/2010/main" val="1410953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Buried lead</a:t>
            </a:r>
            <a:endParaRPr lang="en-US" dirty="0"/>
          </a:p>
        </p:txBody>
      </p:sp>
      <p:sp>
        <p:nvSpPr>
          <p:cNvPr id="3" name="Content Placeholder 2"/>
          <p:cNvSpPr>
            <a:spLocks noGrp="1"/>
          </p:cNvSpPr>
          <p:nvPr>
            <p:ph idx="1"/>
          </p:nvPr>
        </p:nvSpPr>
        <p:spPr/>
        <p:txBody>
          <a:bodyPr/>
          <a:lstStyle/>
          <a:p>
            <a:r>
              <a:rPr lang="en-US" dirty="0" smtClean="0"/>
              <a:t>Example: </a:t>
            </a:r>
          </a:p>
          <a:p>
            <a:pPr marL="0" indent="0">
              <a:buNone/>
            </a:pPr>
            <a:r>
              <a:rPr lang="en-US" dirty="0" smtClean="0"/>
              <a:t>“Businesses </a:t>
            </a:r>
            <a:r>
              <a:rPr lang="en-US" dirty="0"/>
              <a:t>nowadays need to get bigger to succeed. America has seen quite a few mergers, and has lost quite a few small businesses in recent decades.</a:t>
            </a:r>
          </a:p>
          <a:p>
            <a:pPr marL="0" indent="0">
              <a:buNone/>
            </a:pPr>
            <a:r>
              <a:rPr lang="en-US" dirty="0" smtClean="0"/>
              <a:t>“Reflecting </a:t>
            </a:r>
            <a:r>
              <a:rPr lang="en-US" dirty="0"/>
              <a:t>this trend, XYZ company has announced that it will absorb a competitor that has been in Fargo for nearly a century</a:t>
            </a:r>
            <a:r>
              <a:rPr lang="en-US" dirty="0" smtClean="0"/>
              <a:t>.”</a:t>
            </a:r>
          </a:p>
          <a:p>
            <a:r>
              <a:rPr lang="en-US" dirty="0" smtClean="0"/>
              <a:t>Note you can delete the entire first paragraph without losing a thing.</a:t>
            </a:r>
            <a:endParaRPr lang="en-US" dirty="0"/>
          </a:p>
        </p:txBody>
      </p:sp>
    </p:spTree>
    <p:extLst>
      <p:ext uri="{BB962C8B-B14F-4D97-AF65-F5344CB8AC3E}">
        <p14:creationId xmlns:p14="http://schemas.microsoft.com/office/powerpoint/2010/main" val="2947395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Backed-into lead</a:t>
            </a:r>
            <a:endParaRPr lang="en-US" dirty="0"/>
          </a:p>
        </p:txBody>
      </p:sp>
      <p:sp>
        <p:nvSpPr>
          <p:cNvPr id="3" name="Content Placeholder 2"/>
          <p:cNvSpPr>
            <a:spLocks noGrp="1"/>
          </p:cNvSpPr>
          <p:nvPr>
            <p:ph idx="1"/>
          </p:nvPr>
        </p:nvSpPr>
        <p:spPr/>
        <p:txBody>
          <a:bodyPr/>
          <a:lstStyle/>
          <a:p>
            <a:r>
              <a:rPr lang="en-US" dirty="0" smtClean="0"/>
              <a:t>The backed-into lead puts the most significant aspect at the end of the sentence. Example:</a:t>
            </a:r>
          </a:p>
          <a:p>
            <a:pPr marL="0" indent="0">
              <a:buNone/>
            </a:pPr>
            <a:r>
              <a:rPr lang="en-US" dirty="0" smtClean="0"/>
              <a:t>“The chancellor Wednesday said she will authorize a $3.1 million addition to Morrill Hall.”</a:t>
            </a:r>
          </a:p>
          <a:p>
            <a:r>
              <a:rPr lang="en-US" dirty="0" smtClean="0"/>
              <a:t>What is the news here? Not the chancellor.</a:t>
            </a:r>
          </a:p>
          <a:p>
            <a:pPr marL="0" indent="0">
              <a:buNone/>
            </a:pPr>
            <a:r>
              <a:rPr lang="en-US" dirty="0" smtClean="0"/>
              <a:t>“More than $3 million will go toward remodeling Morrill Hall, the chancellor said Wednesday.”</a:t>
            </a:r>
            <a:endParaRPr lang="en-US" dirty="0"/>
          </a:p>
        </p:txBody>
      </p:sp>
    </p:spTree>
    <p:extLst>
      <p:ext uri="{BB962C8B-B14F-4D97-AF65-F5344CB8AC3E}">
        <p14:creationId xmlns:p14="http://schemas.microsoft.com/office/powerpoint/2010/main" val="1538714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leads</a:t>
            </a:r>
            <a:endParaRPr lang="en-US" dirty="0"/>
          </a:p>
        </p:txBody>
      </p:sp>
      <p:sp>
        <p:nvSpPr>
          <p:cNvPr id="3" name="Content Placeholder 2"/>
          <p:cNvSpPr>
            <a:spLocks noGrp="1"/>
          </p:cNvSpPr>
          <p:nvPr>
            <p:ph idx="1"/>
          </p:nvPr>
        </p:nvSpPr>
        <p:spPr/>
        <p:txBody>
          <a:bodyPr>
            <a:normAutofit lnSpcReduction="10000"/>
          </a:bodyPr>
          <a:lstStyle/>
          <a:p>
            <a:r>
              <a:rPr lang="en-US" dirty="0" smtClean="0"/>
              <a:t>Try to keep your leads short. Declarative sentences without clauses often work best to attract attention. Journalists often forget that, particularly in political or financial news. Here’s a typical example from </a:t>
            </a:r>
            <a:r>
              <a:rPr lang="en-US" i="1" dirty="0" smtClean="0"/>
              <a:t>USA Today</a:t>
            </a:r>
            <a:r>
              <a:rPr lang="en-US" dirty="0" smtClean="0"/>
              <a:t> (online Sept. 17, 2014)</a:t>
            </a:r>
            <a:r>
              <a:rPr lang="en-US" i="1" dirty="0" smtClean="0"/>
              <a:t> </a:t>
            </a:r>
            <a:r>
              <a:rPr lang="en-US" dirty="0" smtClean="0"/>
              <a:t>that weighs in at hefty 54 words:</a:t>
            </a:r>
          </a:p>
          <a:p>
            <a:pPr marL="0" indent="0">
              <a:buNone/>
            </a:pPr>
            <a:r>
              <a:rPr lang="en-US" dirty="0" smtClean="0"/>
              <a:t>“The </a:t>
            </a:r>
            <a:r>
              <a:rPr lang="en-US" dirty="0"/>
              <a:t>Federal Reserve reassured financial markets Wednesday that a key interest rate will stay near zero for "a considerable time" after its bond purchases end next month, deferring for now a clear signal on how it will begin to shift away from low-rate policies it's had in place since the 2008 financial crisis</a:t>
            </a:r>
            <a:r>
              <a:rPr lang="en-US" dirty="0" smtClean="0"/>
              <a:t>.”</a:t>
            </a:r>
            <a:endParaRPr lang="en-US" dirty="0"/>
          </a:p>
        </p:txBody>
      </p:sp>
    </p:spTree>
    <p:extLst>
      <p:ext uri="{BB962C8B-B14F-4D97-AF65-F5344CB8AC3E}">
        <p14:creationId xmlns:p14="http://schemas.microsoft.com/office/powerpoint/2010/main" val="8844482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leads</a:t>
            </a:r>
            <a:endParaRPr lang="en-US" dirty="0"/>
          </a:p>
        </p:txBody>
      </p:sp>
      <p:sp>
        <p:nvSpPr>
          <p:cNvPr id="3" name="Content Placeholder 2"/>
          <p:cNvSpPr>
            <a:spLocks noGrp="1"/>
          </p:cNvSpPr>
          <p:nvPr>
            <p:ph idx="1"/>
          </p:nvPr>
        </p:nvSpPr>
        <p:spPr/>
        <p:txBody>
          <a:bodyPr/>
          <a:lstStyle/>
          <a:p>
            <a:r>
              <a:rPr lang="en-US" i="1" dirty="0" err="1" smtClean="0"/>
              <a:t>CNNMoney</a:t>
            </a:r>
            <a:r>
              <a:rPr lang="en-US" i="1" dirty="0" smtClean="0"/>
              <a:t> </a:t>
            </a:r>
            <a:r>
              <a:rPr lang="en-US" dirty="0" smtClean="0"/>
              <a:t>(online) took a different approach to the same story: </a:t>
            </a:r>
          </a:p>
          <a:p>
            <a:pPr marL="0" indent="0">
              <a:buNone/>
            </a:pPr>
            <a:r>
              <a:rPr lang="en-US" dirty="0" smtClean="0"/>
              <a:t>”‘Two Words’ </a:t>
            </a:r>
            <a:r>
              <a:rPr lang="en-US" dirty="0"/>
              <a:t>is a track on Kanye West's debut album. It might as well be the theme song for the market and Federal Reserve too. When the #</a:t>
            </a:r>
            <a:r>
              <a:rPr lang="en-US" dirty="0" smtClean="0"/>
              <a:t>Fed issues </a:t>
            </a:r>
            <a:r>
              <a:rPr lang="en-US" dirty="0"/>
              <a:t>its policy statement Wednesday afternoon, the only two words that may matter to Wall Street are </a:t>
            </a:r>
            <a:r>
              <a:rPr lang="en-US" dirty="0" smtClean="0"/>
              <a:t>‘considerable </a:t>
            </a:r>
            <a:r>
              <a:rPr lang="en-US" dirty="0"/>
              <a:t>time</a:t>
            </a:r>
            <a:r>
              <a:rPr lang="en-US" dirty="0" smtClean="0"/>
              <a:t>.’”</a:t>
            </a:r>
          </a:p>
          <a:p>
            <a:r>
              <a:rPr lang="en-US" dirty="0" smtClean="0"/>
              <a:t>I do think bringing in </a:t>
            </a:r>
            <a:r>
              <a:rPr lang="en-US" dirty="0" err="1" smtClean="0"/>
              <a:t>Kanye</a:t>
            </a:r>
            <a:r>
              <a:rPr lang="en-US" dirty="0" smtClean="0"/>
              <a:t> West is a stretch. But the lead certainly is short.</a:t>
            </a:r>
            <a:endParaRPr lang="en-US" dirty="0"/>
          </a:p>
        </p:txBody>
      </p:sp>
    </p:spTree>
    <p:extLst>
      <p:ext uri="{BB962C8B-B14F-4D97-AF65-F5344CB8AC3E}">
        <p14:creationId xmlns:p14="http://schemas.microsoft.com/office/powerpoint/2010/main" val="65746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relatively</a:t>
            </a:r>
            <a:endParaRPr lang="en-US" dirty="0"/>
          </a:p>
        </p:txBody>
      </p:sp>
      <p:sp>
        <p:nvSpPr>
          <p:cNvPr id="3" name="Content Placeholder 2"/>
          <p:cNvSpPr>
            <a:spLocks noGrp="1"/>
          </p:cNvSpPr>
          <p:nvPr>
            <p:ph idx="1"/>
          </p:nvPr>
        </p:nvSpPr>
        <p:spPr>
          <a:xfrm>
            <a:off x="3698610" y="2595562"/>
            <a:ext cx="5026290" cy="3670767"/>
          </a:xfrm>
        </p:spPr>
        <p:txBody>
          <a:bodyPr/>
          <a:lstStyle/>
          <a:p>
            <a:r>
              <a:rPr lang="en-US" dirty="0" smtClean="0"/>
              <a:t>Of course, you still have to be specific and accurate. And many short sentences and paragraphs sound choppy. </a:t>
            </a:r>
            <a:endParaRPr lang="en-US" dirty="0"/>
          </a:p>
          <a:p>
            <a:pPr marL="0" indent="0">
              <a:buNone/>
            </a:pPr>
            <a:r>
              <a:rPr lang="en-US" dirty="0" smtClean="0"/>
              <a:t>“Keep things as simple as possible. But not simpler.”—Albert Einstein.</a:t>
            </a:r>
          </a:p>
        </p:txBody>
      </p:sp>
      <p:pic>
        <p:nvPicPr>
          <p:cNvPr id="4" name="Picture 3" descr="einstei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146" y="2595562"/>
            <a:ext cx="2830945" cy="3799673"/>
          </a:xfrm>
          <a:prstGeom prst="rect">
            <a:avLst/>
          </a:prstGeom>
        </p:spPr>
      </p:pic>
    </p:spTree>
    <p:extLst>
      <p:ext uri="{BB962C8B-B14F-4D97-AF65-F5344CB8AC3E}">
        <p14:creationId xmlns:p14="http://schemas.microsoft.com/office/powerpoint/2010/main" val="3690978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on</a:t>
            </a:r>
            <a:endParaRPr lang="en-US" dirty="0"/>
          </a:p>
        </p:txBody>
      </p:sp>
      <p:sp>
        <p:nvSpPr>
          <p:cNvPr id="3" name="Content Placeholder 2"/>
          <p:cNvSpPr>
            <a:spLocks noGrp="1"/>
          </p:cNvSpPr>
          <p:nvPr>
            <p:ph idx="1"/>
          </p:nvPr>
        </p:nvSpPr>
        <p:spPr/>
        <p:txBody>
          <a:bodyPr/>
          <a:lstStyle/>
          <a:p>
            <a:r>
              <a:rPr lang="en-US" dirty="0" smtClean="0"/>
              <a:t>If readers are still interested after checking out the lead, they will often read the story.</a:t>
            </a:r>
          </a:p>
          <a:p>
            <a:r>
              <a:rPr lang="en-US" dirty="0" smtClean="0"/>
              <a:t>If the lead is boring, they will likely not read the story. </a:t>
            </a:r>
            <a:endParaRPr lang="en-US" dirty="0"/>
          </a:p>
        </p:txBody>
      </p:sp>
    </p:spTree>
    <p:extLst>
      <p:ext uri="{BB962C8B-B14F-4D97-AF65-F5344CB8AC3E}">
        <p14:creationId xmlns:p14="http://schemas.microsoft.com/office/powerpoint/2010/main" val="2325889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impressions</a:t>
            </a:r>
            <a:endParaRPr lang="en-US" dirty="0"/>
          </a:p>
        </p:txBody>
      </p:sp>
      <p:sp>
        <p:nvSpPr>
          <p:cNvPr id="3" name="Content Placeholder 2"/>
          <p:cNvSpPr>
            <a:spLocks noGrp="1"/>
          </p:cNvSpPr>
          <p:nvPr>
            <p:ph idx="1"/>
          </p:nvPr>
        </p:nvSpPr>
        <p:spPr/>
        <p:txBody>
          <a:bodyPr/>
          <a:lstStyle/>
          <a:p>
            <a:r>
              <a:rPr lang="en-US" dirty="0" smtClean="0"/>
              <a:t>It is critical, then, to hit hard and start strong at the beginning.</a:t>
            </a:r>
          </a:p>
          <a:p>
            <a:r>
              <a:rPr lang="en-US" dirty="0" smtClean="0"/>
              <a:t>Note this is not true for some kinds of writing. Academic writing can be slow because (perhaps) the audience will read the research regardless.</a:t>
            </a:r>
          </a:p>
          <a:p>
            <a:r>
              <a:rPr lang="en-US" dirty="0" smtClean="0"/>
              <a:t>Still, it usually can’t hurt to try to find a good beginning. I call it “snagging and dragging.”</a:t>
            </a:r>
            <a:endParaRPr lang="en-US" dirty="0"/>
          </a:p>
        </p:txBody>
      </p:sp>
    </p:spTree>
    <p:extLst>
      <p:ext uri="{BB962C8B-B14F-4D97-AF65-F5344CB8AC3E}">
        <p14:creationId xmlns:p14="http://schemas.microsoft.com/office/powerpoint/2010/main" val="2832644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beginnings</a:t>
            </a:r>
            <a:endParaRPr lang="en-US" dirty="0"/>
          </a:p>
        </p:txBody>
      </p:sp>
      <p:sp>
        <p:nvSpPr>
          <p:cNvPr id="3" name="Content Placeholder 2"/>
          <p:cNvSpPr>
            <a:spLocks noGrp="1"/>
          </p:cNvSpPr>
          <p:nvPr>
            <p:ph idx="1"/>
          </p:nvPr>
        </p:nvSpPr>
        <p:spPr/>
        <p:txBody>
          <a:bodyPr>
            <a:normAutofit/>
          </a:bodyPr>
          <a:lstStyle/>
          <a:p>
            <a:r>
              <a:rPr lang="en-US" dirty="0" smtClean="0"/>
              <a:t>Novelists and historians have known throughout written history that they need to snag readers from the beginning.</a:t>
            </a:r>
          </a:p>
          <a:p>
            <a:r>
              <a:rPr lang="en-US" dirty="0" smtClean="0"/>
              <a:t>The historian Herodotus in 440 B.C.E. knew he would have to attract readers by showing them right away how important his work was:</a:t>
            </a:r>
          </a:p>
        </p:txBody>
      </p:sp>
    </p:spTree>
    <p:extLst>
      <p:ext uri="{BB962C8B-B14F-4D97-AF65-F5344CB8AC3E}">
        <p14:creationId xmlns:p14="http://schemas.microsoft.com/office/powerpoint/2010/main" val="83907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beginnings</a:t>
            </a:r>
            <a:endParaRPr lang="en-US" dirty="0"/>
          </a:p>
        </p:txBody>
      </p:sp>
      <p:sp>
        <p:nvSpPr>
          <p:cNvPr id="3" name="Content Placeholder 2"/>
          <p:cNvSpPr>
            <a:spLocks noGrp="1"/>
          </p:cNvSpPr>
          <p:nvPr>
            <p:ph idx="1"/>
          </p:nvPr>
        </p:nvSpPr>
        <p:spPr>
          <a:xfrm>
            <a:off x="3263900" y="2595562"/>
            <a:ext cx="5461000" cy="3670767"/>
          </a:xfrm>
        </p:spPr>
        <p:txBody>
          <a:bodyPr/>
          <a:lstStyle/>
          <a:p>
            <a:pPr marL="0" indent="0">
              <a:buNone/>
            </a:pPr>
            <a:r>
              <a:rPr lang="en-US" dirty="0" smtClean="0"/>
              <a:t>“These </a:t>
            </a:r>
            <a:r>
              <a:rPr lang="en-US" dirty="0"/>
              <a:t>are the researches of Herodotus of Halicarnassus, which he publishes, in the hope of thereby preserving from decay the remembrance of what men have done, and of preventing the great and wonderful actions of the Greeks and the Barbarians from losing their due </a:t>
            </a:r>
            <a:r>
              <a:rPr lang="en-US" dirty="0" err="1"/>
              <a:t>meed</a:t>
            </a:r>
            <a:r>
              <a:rPr lang="en-US" dirty="0"/>
              <a:t> of </a:t>
            </a:r>
            <a:r>
              <a:rPr lang="en-US" dirty="0" smtClean="0"/>
              <a:t>glory….”</a:t>
            </a:r>
            <a:endParaRPr lang="en-US" dirty="0"/>
          </a:p>
        </p:txBody>
      </p:sp>
      <p:pic>
        <p:nvPicPr>
          <p:cNvPr id="4" name="Picture 3" descr="herotodu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 y="2038256"/>
            <a:ext cx="2616200" cy="4191000"/>
          </a:xfrm>
          <a:prstGeom prst="rect">
            <a:avLst/>
          </a:prstGeom>
        </p:spPr>
      </p:pic>
    </p:spTree>
    <p:extLst>
      <p:ext uri="{BB962C8B-B14F-4D97-AF65-F5344CB8AC3E}">
        <p14:creationId xmlns:p14="http://schemas.microsoft.com/office/powerpoint/2010/main" val="4079055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beginnings</a:t>
            </a:r>
            <a:endParaRPr lang="en-US" dirty="0"/>
          </a:p>
        </p:txBody>
      </p:sp>
      <p:sp>
        <p:nvSpPr>
          <p:cNvPr id="3" name="Content Placeholder 2"/>
          <p:cNvSpPr>
            <a:spLocks noGrp="1"/>
          </p:cNvSpPr>
          <p:nvPr>
            <p:ph idx="1"/>
          </p:nvPr>
        </p:nvSpPr>
        <p:spPr/>
        <p:txBody>
          <a:bodyPr>
            <a:normAutofit lnSpcReduction="10000"/>
          </a:bodyPr>
          <a:lstStyle/>
          <a:p>
            <a:r>
              <a:rPr lang="en-US" dirty="0" smtClean="0"/>
              <a:t>Note that Herodotus did not write:</a:t>
            </a:r>
          </a:p>
          <a:p>
            <a:pPr marL="0" indent="0">
              <a:buNone/>
            </a:pPr>
            <a:r>
              <a:rPr lang="en-US" dirty="0" smtClean="0"/>
              <a:t>“The Greeks met several times with the Barbarians a while ago….”</a:t>
            </a:r>
          </a:p>
          <a:p>
            <a:pPr marL="0" indent="0">
              <a:buNone/>
            </a:pPr>
            <a:r>
              <a:rPr lang="en-US" dirty="0" smtClean="0"/>
              <a:t>Novelists also know a good first line will drag their readers in:</a:t>
            </a:r>
          </a:p>
          <a:p>
            <a:pPr marL="0" indent="0">
              <a:buNone/>
            </a:pPr>
            <a:r>
              <a:rPr lang="en-US" dirty="0" smtClean="0"/>
              <a:t>“It </a:t>
            </a:r>
            <a:r>
              <a:rPr lang="en-US" dirty="0"/>
              <a:t>was a bright cold day in April, and the clocks were striking thirteen</a:t>
            </a:r>
            <a:r>
              <a:rPr lang="en-US" dirty="0" smtClean="0"/>
              <a:t>.”—George Orwell, </a:t>
            </a:r>
            <a:r>
              <a:rPr lang="en-US" i="1" dirty="0" smtClean="0"/>
              <a:t>1984</a:t>
            </a:r>
            <a:r>
              <a:rPr lang="en-US" dirty="0" smtClean="0"/>
              <a:t>.</a:t>
            </a:r>
          </a:p>
          <a:p>
            <a:pPr marL="0" indent="0">
              <a:buNone/>
            </a:pPr>
            <a:r>
              <a:rPr lang="en-US" dirty="0" smtClean="0"/>
              <a:t>“Someone </a:t>
            </a:r>
            <a:r>
              <a:rPr lang="en-US" dirty="0"/>
              <a:t>must have slandered Josef K., for one morning, without having done anything truly wrong, he was </a:t>
            </a:r>
            <a:r>
              <a:rPr lang="en-US" dirty="0" smtClean="0"/>
              <a:t>arrested.”—Franz Kafka, </a:t>
            </a:r>
            <a:r>
              <a:rPr lang="en-US" i="1" dirty="0" smtClean="0"/>
              <a:t>The Trial.</a:t>
            </a:r>
            <a:endParaRPr lang="en-US" i="1" dirty="0"/>
          </a:p>
        </p:txBody>
      </p:sp>
    </p:spTree>
    <p:extLst>
      <p:ext uri="{BB962C8B-B14F-4D97-AF65-F5344CB8AC3E}">
        <p14:creationId xmlns:p14="http://schemas.microsoft.com/office/powerpoint/2010/main" val="1232702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Slow leads</a:t>
            </a:r>
            <a:endParaRPr lang="en-US" dirty="0"/>
          </a:p>
        </p:txBody>
      </p:sp>
      <p:sp>
        <p:nvSpPr>
          <p:cNvPr id="3" name="Content Placeholder 2"/>
          <p:cNvSpPr>
            <a:spLocks noGrp="1"/>
          </p:cNvSpPr>
          <p:nvPr>
            <p:ph idx="1"/>
          </p:nvPr>
        </p:nvSpPr>
        <p:spPr/>
        <p:txBody>
          <a:bodyPr/>
          <a:lstStyle/>
          <a:p>
            <a:r>
              <a:rPr lang="en-US" dirty="0" smtClean="0"/>
              <a:t>People have so much to read nowadays, to say nothing of television, video games, smartphones, etc. Why should they read your story?</a:t>
            </a:r>
          </a:p>
          <a:p>
            <a:r>
              <a:rPr lang="en-US" dirty="0" smtClean="0"/>
              <a:t>The answer is usually “no reason,” unless you make it sound interesting to them.</a:t>
            </a:r>
          </a:p>
          <a:p>
            <a:r>
              <a:rPr lang="en-US" dirty="0" smtClean="0"/>
              <a:t>The lead can do that.</a:t>
            </a:r>
            <a:endParaRPr lang="en-US" dirty="0"/>
          </a:p>
        </p:txBody>
      </p:sp>
    </p:spTree>
    <p:extLst>
      <p:ext uri="{BB962C8B-B14F-4D97-AF65-F5344CB8AC3E}">
        <p14:creationId xmlns:p14="http://schemas.microsoft.com/office/powerpoint/2010/main" val="4174317319"/>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172</TotalTime>
  <Words>2255</Words>
  <Application>Microsoft Macintosh PowerPoint</Application>
  <PresentationFormat>On-screen Show (4:3)</PresentationFormat>
  <Paragraphs>149</Paragraphs>
  <Slides>36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36</vt:i4>
      </vt:variant>
    </vt:vector>
  </HeadingPairs>
  <TitlesOfParts>
    <vt:vector size="39" baseType="lpstr">
      <vt:lpstr>Century Gothic</vt:lpstr>
      <vt:lpstr>Wingdings 2</vt:lpstr>
      <vt:lpstr>Perception</vt:lpstr>
      <vt:lpstr>Leads</vt:lpstr>
      <vt:lpstr>Leads (ledes)</vt:lpstr>
      <vt:lpstr>Attracting readers</vt:lpstr>
      <vt:lpstr>Reading on</vt:lpstr>
      <vt:lpstr>First impressions</vt:lpstr>
      <vt:lpstr>Good beginnings</vt:lpstr>
      <vt:lpstr>Early beginnings</vt:lpstr>
      <vt:lpstr>Early beginnings</vt:lpstr>
      <vt:lpstr>Slow leads</vt:lpstr>
      <vt:lpstr>SAVE formula</vt:lpstr>
      <vt:lpstr>Specific</vt:lpstr>
      <vt:lpstr>Specific</vt:lpstr>
      <vt:lpstr>Specific</vt:lpstr>
      <vt:lpstr>Specific</vt:lpstr>
      <vt:lpstr>Accurate</vt:lpstr>
      <vt:lpstr>Voice</vt:lpstr>
      <vt:lpstr>Voice</vt:lpstr>
      <vt:lpstr>Voice</vt:lpstr>
      <vt:lpstr>Passive voice</vt:lpstr>
      <vt:lpstr>Present/past tense</vt:lpstr>
      <vt:lpstr>Uses for passive voice</vt:lpstr>
      <vt:lpstr>Uses of passive voice</vt:lpstr>
      <vt:lpstr>Uses of passive voice</vt:lpstr>
      <vt:lpstr>Uses of passive voice</vt:lpstr>
      <vt:lpstr>Uses of passive voice</vt:lpstr>
      <vt:lpstr>Uses of passive voice</vt:lpstr>
      <vt:lpstr>Hiding behind passive voice</vt:lpstr>
      <vt:lpstr>Hiding behind passive voice</vt:lpstr>
      <vt:lpstr>Energetic verbs</vt:lpstr>
      <vt:lpstr>Energetic verbs</vt:lpstr>
      <vt:lpstr>Leads: beyond the SAVE formula</vt:lpstr>
      <vt:lpstr>Buried lead</vt:lpstr>
      <vt:lpstr>Backed-into lead</vt:lpstr>
      <vt:lpstr>Short leads</vt:lpstr>
      <vt:lpstr>Short leads</vt:lpstr>
      <vt:lpstr>Simple, relatively</vt:lpstr>
    </vt:vector>
  </TitlesOfParts>
  <Company>NDSU</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Leads</dc:title>
  <dc:creator>Ross Collins</dc:creator>
  <cp:lastModifiedBy>Microsoft Office User</cp:lastModifiedBy>
  <cp:revision>23</cp:revision>
  <dcterms:created xsi:type="dcterms:W3CDTF">2014-09-17T16:11:11Z</dcterms:created>
  <dcterms:modified xsi:type="dcterms:W3CDTF">2017-10-04T17:04:33Z</dcterms:modified>
</cp:coreProperties>
</file>