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What is it?</a:t>
            </a:r>
          </a:p>
        </p:txBody>
      </p:sp>
      <p:pic>
        <p:nvPicPr>
          <p:cNvPr id="4" name="Picture 3" descr="lecturebyros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69" y="4604404"/>
            <a:ext cx="2773240" cy="19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5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But a photogram is not what we’d probably consider “real photography.”</a:t>
            </a:r>
          </a:p>
          <a:p>
            <a:r>
              <a:rPr lang="en-US"/>
              <a:t>For that we need a light-tight box to gather an image. Any old box will actually work.</a:t>
            </a:r>
          </a:p>
        </p:txBody>
      </p:sp>
      <p:pic>
        <p:nvPicPr>
          <p:cNvPr id="4" name="Picture 3" descr="pinhole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49" y="3726184"/>
            <a:ext cx="2102052" cy="29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Gathering the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need to gather the image into something we can view as a photo, and we need to preserve, or “fix” that image.</a:t>
            </a:r>
          </a:p>
          <a:p>
            <a:r>
              <a:rPr lang="en-US"/>
              <a:t>We can do this traditionally using light-sensitive chemicals. But film nowadays has become mostly a fine-art medium.</a:t>
            </a:r>
          </a:p>
          <a:p>
            <a:r>
              <a:rPr lang="en-US"/>
              <a:t>Nearly 100 percent of mass media photography nowadays uses a digital sensor, mostly in DSLRs.</a:t>
            </a:r>
          </a:p>
        </p:txBody>
      </p:sp>
    </p:spTree>
    <p:extLst>
      <p:ext uri="{BB962C8B-B14F-4D97-AF65-F5344CB8AC3E}">
        <p14:creationId xmlns:p14="http://schemas.microsoft.com/office/powerpoint/2010/main" val="114847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and dark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Light varies in intensity.</a:t>
            </a:r>
          </a:p>
          <a:p>
            <a:r>
              <a:rPr lang="en-US"/>
              <a:t>The lowest light the eye can detect is about 200 times less than the brightest.</a:t>
            </a:r>
          </a:p>
        </p:txBody>
      </p:sp>
      <p:pic>
        <p:nvPicPr>
          <p:cNvPr id="4" name="Picture 3" descr="NDSUcampus2-2-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68" y="3763255"/>
            <a:ext cx="4788612" cy="29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0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Controlling 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Unless we can control light intensity, gathering an image is impossible.</a:t>
            </a:r>
          </a:p>
          <a:p>
            <a:r>
              <a:rPr lang="en-US"/>
              <a:t>The eye controls intensity through its iris.</a:t>
            </a:r>
          </a:p>
        </p:txBody>
      </p:sp>
      <p:pic>
        <p:nvPicPr>
          <p:cNvPr id="4" name="Picture 3" descr="eyei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17" y="4305495"/>
            <a:ext cx="5739682" cy="1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1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Controlling 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Cameras have two ways to control intensity:</a:t>
            </a:r>
          </a:p>
          <a:p>
            <a:r>
              <a:rPr lang="en-US"/>
              <a:t>aperture.</a:t>
            </a:r>
          </a:p>
          <a:p>
            <a:r>
              <a:rPr lang="en-US"/>
              <a:t>exposure.</a:t>
            </a:r>
          </a:p>
        </p:txBody>
      </p:sp>
    </p:spTree>
    <p:extLst>
      <p:ext uri="{BB962C8B-B14F-4D97-AF65-F5344CB8AC3E}">
        <p14:creationId xmlns:p14="http://schemas.microsoft.com/office/powerpoint/2010/main" val="368639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Aperture controls light coming through a lens by phsycially blocking some of it.</a:t>
            </a:r>
          </a:p>
          <a:p>
            <a:r>
              <a:rPr lang="en-US"/>
              <a:t>Overlapping metal plates or equivalent can be controlled to leave a smaller or larger amount of space for the light to pass through.</a:t>
            </a:r>
          </a:p>
        </p:txBody>
      </p:sp>
      <p:pic>
        <p:nvPicPr>
          <p:cNvPr id="4" name="Picture 3" descr="aper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84" y="4240135"/>
            <a:ext cx="3302043" cy="22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1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Exposure is the length of time the light strikes the film or digital sensor. </a:t>
            </a:r>
          </a:p>
          <a:p>
            <a:r>
              <a:rPr lang="en-US"/>
              <a:t>The longer the time, the more light is gathered.</a:t>
            </a:r>
          </a:p>
        </p:txBody>
      </p:sp>
      <p:pic>
        <p:nvPicPr>
          <p:cNvPr id="4" name="Picture 3" descr="sunsetcycl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77" y="3846618"/>
            <a:ext cx="5177421" cy="28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6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Controlling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Aperture is controlled by </a:t>
            </a:r>
            <a:r>
              <a:rPr lang="en-US" b="1"/>
              <a:t>f/stops.</a:t>
            </a:r>
          </a:p>
          <a:p>
            <a:r>
              <a:rPr lang="en-US"/>
              <a:t>Exposure is controlled by </a:t>
            </a:r>
            <a:r>
              <a:rPr lang="en-US" b="1"/>
              <a:t>shutter speeds.</a:t>
            </a:r>
          </a:p>
          <a:p>
            <a:r>
              <a:rPr lang="en-US"/>
              <a:t>Both are dependent on the level of film or sensor senstivity.</a:t>
            </a:r>
          </a:p>
        </p:txBody>
      </p:sp>
    </p:spTree>
    <p:extLst>
      <p:ext uri="{BB962C8B-B14F-4D97-AF65-F5344CB8AC3E}">
        <p14:creationId xmlns:p14="http://schemas.microsoft.com/office/powerpoint/2010/main" val="120722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more sensitive the surface that gathers the light, th eless light we need to record an acceptable image.</a:t>
            </a:r>
          </a:p>
          <a:p>
            <a:r>
              <a:rPr lang="en-US"/>
              <a:t>What is “acceptable?” An image that is neither too dark nor too light.</a:t>
            </a:r>
          </a:p>
          <a:p>
            <a:r>
              <a:rPr lang="en-US"/>
              <a:t>Too dark is called </a:t>
            </a:r>
            <a:r>
              <a:rPr lang="en-US" b="1"/>
              <a:t>underexposure</a:t>
            </a:r>
            <a:r>
              <a:rPr lang="en-US"/>
              <a:t>; too light is called </a:t>
            </a:r>
            <a:r>
              <a:rPr lang="en-US" b="1"/>
              <a:t>overexposure</a:t>
            </a:r>
            <a:r>
              <a:rPr lang="en-US"/>
              <a:t>. </a:t>
            </a:r>
          </a:p>
          <a:p>
            <a:r>
              <a:rPr lang="en-US"/>
              <a:t>That may be counterintuitive, but consider we begin with black (absence of light) and add to it.</a:t>
            </a:r>
          </a:p>
        </p:txBody>
      </p:sp>
    </p:spTree>
    <p:extLst>
      <p:ext uri="{BB962C8B-B14F-4D97-AF65-F5344CB8AC3E}">
        <p14:creationId xmlns:p14="http://schemas.microsoft.com/office/powerpoint/2010/main" val="242858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Acceptable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Under or overexposure is of course a subjective judgment.</a:t>
            </a:r>
          </a:p>
          <a:p>
            <a:r>
              <a:rPr lang="en-US"/>
              <a:t>But professional photographers for the mass media are usually easily able to evaluate images for exposure.</a:t>
            </a:r>
          </a:p>
        </p:txBody>
      </p:sp>
      <p:pic>
        <p:nvPicPr>
          <p:cNvPr id="4" name="Picture 3" descr="exposuretw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4074780"/>
            <a:ext cx="2042817" cy="2774485"/>
          </a:xfrm>
          <a:prstGeom prst="rect">
            <a:avLst/>
          </a:prstGeom>
        </p:spPr>
      </p:pic>
      <p:pic>
        <p:nvPicPr>
          <p:cNvPr id="5" name="Picture 4" descr="exposure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06" y="4074780"/>
            <a:ext cx="2042817" cy="27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56" y="2209800"/>
            <a:ext cx="3709697" cy="3657600"/>
          </a:xfrm>
        </p:spPr>
        <p:txBody>
          <a:bodyPr/>
          <a:lstStyle/>
          <a:p>
            <a:r>
              <a:rPr lang="en-US"/>
              <a:t>From the Greek, “writing with light.”</a:t>
            </a:r>
          </a:p>
          <a:p>
            <a:r>
              <a:rPr lang="en-US"/>
              <a:t>That is what we do, either on paper with chemicals, or on a computer screen with pixels.</a:t>
            </a:r>
          </a:p>
        </p:txBody>
      </p:sp>
      <p:pic>
        <p:nvPicPr>
          <p:cNvPr id="4" name="Picture 3" descr="disneyworld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63" y="2209800"/>
            <a:ext cx="4295425" cy="36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Adjusting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Photographers may or may not be able to control exposure; it depends on the camera.</a:t>
            </a:r>
          </a:p>
          <a:p>
            <a:r>
              <a:rPr lang="en-US"/>
              <a:t>Smartphones and point-and-shoot cameras normally select a combination of f/stop and shutter speed without photographer input.</a:t>
            </a:r>
          </a:p>
          <a:p>
            <a:r>
              <a:rPr lang="en-US"/>
              <a:t>These are called auto modes.</a:t>
            </a:r>
          </a:p>
        </p:txBody>
      </p:sp>
    </p:spTree>
    <p:extLst>
      <p:ext uri="{BB962C8B-B14F-4D97-AF65-F5344CB8AC3E}">
        <p14:creationId xmlns:p14="http://schemas.microsoft.com/office/powerpoint/2010/main" val="3551888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auto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simple cameras offer few auto adjustments.</a:t>
            </a:r>
          </a:p>
          <a:p>
            <a:r>
              <a:rPr lang="en-US"/>
              <a:t>Some offer none at all. A fixed aperture/fixed exposure camera uses a combination that will work fairly well for many common lighting situations.</a:t>
            </a:r>
          </a:p>
          <a:p>
            <a:r>
              <a:rPr lang="en-US"/>
              <a:t>Most smartphones have no actual shutter to control shutter speed. The user must accept a lag time between pressing the button and taking the picutre.</a:t>
            </a:r>
          </a:p>
          <a:p>
            <a:r>
              <a:rPr lang="en-US"/>
              <a:t>That’s nearly useless if you’re trying to catch a moving subject.</a:t>
            </a:r>
          </a:p>
        </p:txBody>
      </p:sp>
    </p:spTree>
    <p:extLst>
      <p:ext uri="{BB962C8B-B14F-4D97-AF65-F5344CB8AC3E}">
        <p14:creationId xmlns:p14="http://schemas.microsoft.com/office/powerpoint/2010/main" val="144815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Auto modes choose combinations of f/stop and shutter speed. But those combinations often don’t meet a serious photographer’s needs.</a:t>
            </a:r>
          </a:p>
          <a:p>
            <a:r>
              <a:rPr lang="en-US"/>
              <a:t>One step that moves the casual snapshooter toward the serious photographer is ther ability to turn off the auto mode.</a:t>
            </a:r>
          </a:p>
          <a:p>
            <a:r>
              <a:rPr lang="en-US"/>
              <a:t>Serious photographers usually manually control the amount of light reaching a sensor.</a:t>
            </a:r>
          </a:p>
        </p:txBody>
      </p:sp>
    </p:spTree>
    <p:extLst>
      <p:ext uri="{BB962C8B-B14F-4D97-AF65-F5344CB8AC3E}">
        <p14:creationId xmlns:p14="http://schemas.microsoft.com/office/powerpoint/2010/main" val="67650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 and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Physics tells us that when light strikes a transparent medium such as water or glass, it may bend, or refract. </a:t>
            </a:r>
          </a:p>
          <a:p>
            <a:r>
              <a:rPr lang="en-US"/>
              <a:t>The camera lens is designed to control this refraction to obtain an image on a photo-sensitive surface behind it, called a focal plane.</a:t>
            </a:r>
          </a:p>
        </p:txBody>
      </p:sp>
      <p:pic>
        <p:nvPicPr>
          <p:cNvPr id="4" name="Picture 3" descr="ref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13" y="4103812"/>
            <a:ext cx="3302665" cy="25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8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Controlling refraction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image should reach the focal plane at its narrowest point possible, called the focal point. </a:t>
            </a:r>
          </a:p>
          <a:p>
            <a:r>
              <a:rPr lang="en-US"/>
              <a:t>But that focal point changes, depending on how far the object is from the lens. We must control the gathering of light rays on the focal plane to produce a sharp photograph.</a:t>
            </a:r>
          </a:p>
          <a:p>
            <a:r>
              <a:rPr lang="en-US"/>
              <a:t>We call the mechanism focus.</a:t>
            </a:r>
          </a:p>
        </p:txBody>
      </p:sp>
    </p:spTree>
    <p:extLst>
      <p:ext uri="{BB962C8B-B14F-4D97-AF65-F5344CB8AC3E}">
        <p14:creationId xmlns:p14="http://schemas.microsoft.com/office/powerpoint/2010/main" val="100174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focus an image onto the sensor, we move actual elements in the lens forward or backward.</a:t>
            </a:r>
          </a:p>
          <a:p>
            <a:r>
              <a:rPr lang="en-US"/>
              <a:t>The principle is similar to a magnifying glass most of us have used—we move it forward or back until the image is sharp. </a:t>
            </a:r>
          </a:p>
        </p:txBody>
      </p:sp>
    </p:spTree>
    <p:extLst>
      <p:ext uri="{BB962C8B-B14F-4D97-AF65-F5344CB8AC3E}">
        <p14:creationId xmlns:p14="http://schemas.microsoft.com/office/powerpoint/2010/main" val="535492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Point-and-shoot cameras may not have a focus mechanism at all. They rely on depth of field.</a:t>
            </a:r>
          </a:p>
          <a:p>
            <a:r>
              <a:rPr lang="en-US"/>
              <a:t>Depth of field means that depending on how close we are to a subject, and what aperture we have chosen, we may fix a lens at one focus setting. Objects closer to and farther from that focus will appear to be in focus.</a:t>
            </a:r>
          </a:p>
          <a:p>
            <a:r>
              <a:rPr lang="en-US"/>
              <a:t>This works for mostly outdoor scenes in good light.</a:t>
            </a:r>
          </a:p>
        </p:txBody>
      </p:sp>
    </p:spTree>
    <p:extLst>
      <p:ext uri="{BB962C8B-B14F-4D97-AF65-F5344CB8AC3E}">
        <p14:creationId xmlns:p14="http://schemas.microsoft.com/office/powerpoint/2010/main" val="129897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But fixed focus lenses don’t give more serious photographers much flexibility. Subjects closer to the camera or in dim light may be blurry.</a:t>
            </a:r>
          </a:p>
          <a:p>
            <a:r>
              <a:rPr lang="en-US"/>
              <a:t>We rely on a lens that will focus.</a:t>
            </a:r>
          </a:p>
          <a:p>
            <a:r>
              <a:rPr lang="en-US"/>
              <a:t>Most modern lenses focus for us automatically, the Autofocus system.</a:t>
            </a:r>
          </a:p>
        </p:txBody>
      </p:sp>
    </p:spTree>
    <p:extLst>
      <p:ext uri="{BB962C8B-B14F-4D97-AF65-F5344CB8AC3E}">
        <p14:creationId xmlns:p14="http://schemas.microsoft.com/office/powerpoint/2010/main" val="4188389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DSLR AF systems focus based on sensors that detect contrast between subject and background. Motors move the lens elements.</a:t>
            </a:r>
          </a:p>
          <a:p>
            <a:r>
              <a:rPr lang="en-US"/>
              <a:t>The higher the contrast the sharper the focus.</a:t>
            </a:r>
          </a:p>
          <a:p>
            <a:r>
              <a:rPr lang="en-US"/>
              <a:t>Low light or low contrast may fool the AF system.</a:t>
            </a:r>
          </a:p>
          <a:p>
            <a:r>
              <a:rPr lang="en-US"/>
              <a:t>A photographer has the option of turning off the system and focusing manually using the ring on the lens barrel.</a:t>
            </a:r>
          </a:p>
        </p:txBody>
      </p:sp>
    </p:spTree>
    <p:extLst>
      <p:ext uri="{BB962C8B-B14F-4D97-AF65-F5344CB8AC3E}">
        <p14:creationId xmlns:p14="http://schemas.microsoft.com/office/powerpoint/2010/main" val="3143892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fourth major adjustment serious photographers want to control is film or sensor sensitivity.</a:t>
            </a:r>
          </a:p>
          <a:p>
            <a:r>
              <a:rPr lang="en-US"/>
              <a:t>A more sensitive sensor can make usable images in a dimmer environment. </a:t>
            </a:r>
          </a:p>
          <a:p>
            <a:r>
              <a:rPr lang="en-US"/>
              <a:t>Photographers don’t often have to deal with too much light—but they quite often deal with too little.</a:t>
            </a:r>
          </a:p>
        </p:txBody>
      </p:sp>
    </p:spTree>
    <p:extLst>
      <p:ext uri="{BB962C8B-B14F-4D97-AF65-F5344CB8AC3E}">
        <p14:creationId xmlns:p14="http://schemas.microsoft.com/office/powerpoint/2010/main" val="227663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Photography has always been technology-driven.</a:t>
            </a:r>
          </a:p>
          <a:p>
            <a:r>
              <a:rPr lang="en-US"/>
              <a:t>Today we mostly produce photographs digitally.</a:t>
            </a:r>
          </a:p>
          <a:p>
            <a:r>
              <a:rPr lang="en-US"/>
              <a:t>But photography is still photography. </a:t>
            </a:r>
          </a:p>
        </p:txBody>
      </p:sp>
    </p:spTree>
    <p:extLst>
      <p:ext uri="{BB962C8B-B14F-4D97-AF65-F5344CB8AC3E}">
        <p14:creationId xmlns:p14="http://schemas.microsoft.com/office/powerpoint/2010/main" val="1265467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 use the pop-up electronic flash to add light. But that often produces poor quality, amateurish photos.</a:t>
            </a:r>
          </a:p>
          <a:p>
            <a:endParaRPr lang="en-US"/>
          </a:p>
        </p:txBody>
      </p:sp>
      <p:pic>
        <p:nvPicPr>
          <p:cNvPr id="4" name="Picture 3" descr="flashoncame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03" y="3215265"/>
            <a:ext cx="2686781" cy="34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Adjusting the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chemical days, the film sensitivity was set, and expressed in a number, the ASA number.</a:t>
            </a:r>
          </a:p>
          <a:p>
            <a:r>
              <a:rPr lang="en-US"/>
              <a:t>In the 1970s we moved to ISO (International Organization for Standardization) numbers, but they corresponded to the old numbers.</a:t>
            </a:r>
          </a:p>
          <a:p>
            <a:r>
              <a:rPr lang="en-US"/>
              <a:t>Today we have borrowed the old system for digital sensitivity.</a:t>
            </a:r>
          </a:p>
          <a:p>
            <a:r>
              <a:rPr lang="en-US"/>
              <a:t>Normally point-and-shoot cameras either have no way to alter ISO, or do it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932821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More advanced photographers prefer to control ISO.</a:t>
            </a:r>
          </a:p>
          <a:p>
            <a:r>
              <a:rPr lang="en-US"/>
              <a:t>ISO numbers can be changed to increase sensor sensitivity. Typically these numbers begin at 25, and double, ending at 1600 (higher in advanced DSLRs).</a:t>
            </a:r>
          </a:p>
          <a:p>
            <a:r>
              <a:rPr lang="en-US"/>
              <a:t>Each number indicates double the sensitivity to light. That means you can get the same exposure with half as much light. </a:t>
            </a:r>
          </a:p>
          <a:p>
            <a:r>
              <a:rPr lang="en-US"/>
              <a:t>So if it’s dark, you move the ISO to 1600. If it’s bright, leave it at about 100.</a:t>
            </a:r>
          </a:p>
        </p:txBody>
      </p:sp>
    </p:spTree>
    <p:extLst>
      <p:ext uri="{BB962C8B-B14F-4D97-AF65-F5344CB8AC3E}">
        <p14:creationId xmlns:p14="http://schemas.microsoft.com/office/powerpoint/2010/main" val="648400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But like so much in photography, there’s a trade off. As we increase ISO, we also reduce image quality.</a:t>
            </a:r>
          </a:p>
          <a:p>
            <a:r>
              <a:rPr lang="en-US"/>
              <a:t>High ISO numbers introduce noise, that is, a grainy look to a photo.</a:t>
            </a:r>
          </a:p>
        </p:txBody>
      </p:sp>
      <p:pic>
        <p:nvPicPr>
          <p:cNvPr id="4" name="Picture 3" descr="noiseinph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45" y="3684392"/>
            <a:ext cx="2423747" cy="31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0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there you have the technical basics. Let’s consider a few picture-taking basics.</a:t>
            </a:r>
          </a:p>
        </p:txBody>
      </p:sp>
      <p:pic>
        <p:nvPicPr>
          <p:cNvPr id="4" name="Picture 3" descr="wintermountain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89" y="2923788"/>
            <a:ext cx="2775560" cy="361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5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might seem obvious, but it’s critical: hold the camera steady.</a:t>
            </a:r>
          </a:p>
          <a:p>
            <a:r>
              <a:rPr lang="en-US"/>
              <a:t>More images a ruined by blur than any other reason, it seems.</a:t>
            </a:r>
          </a:p>
          <a:p>
            <a:r>
              <a:rPr lang="en-US"/>
              <a:t>Smartphones and modern point-and-shoots encourage fuzzy images, because we hold them in front of us and compuse using the LCD panel.</a:t>
            </a:r>
          </a:p>
        </p:txBody>
      </p:sp>
    </p:spTree>
    <p:extLst>
      <p:ext uri="{BB962C8B-B14F-4D97-AF65-F5344CB8AC3E}">
        <p14:creationId xmlns:p14="http://schemas.microsoft.com/office/powerpoint/2010/main" val="3491852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solid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Composing through an LCD panel is a habit of amateurs.</a:t>
            </a:r>
          </a:p>
          <a:p>
            <a:r>
              <a:rPr lang="en-US"/>
              <a:t>Professionals use the viewfinder. They hold the camera against their forehead, and brace their elbows against their body.</a:t>
            </a:r>
          </a:p>
          <a:p>
            <a:r>
              <a:rPr lang="en-US"/>
              <a:t>This creates a kind of solid human tripod that makes a sharper image.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7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modern lenses offer image stabilization to help keep the image sharp, but it’s not a good substitute for keeping your hands steady at the camera.</a:t>
            </a:r>
          </a:p>
          <a:p>
            <a:r>
              <a:rPr lang="en-US"/>
              <a:t>Most professionals also own a tripod.</a:t>
            </a:r>
          </a:p>
        </p:txBody>
      </p:sp>
      <p:pic>
        <p:nvPicPr>
          <p:cNvPr id="4" name="Picture 3" descr="steady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28" y="3680428"/>
            <a:ext cx="2311111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9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5557915" cy="3657600"/>
          </a:xfrm>
        </p:spPr>
        <p:txBody>
          <a:bodyPr/>
          <a:lstStyle/>
          <a:p>
            <a:r>
              <a:rPr lang="en-US"/>
              <a:t>General rule two: Pay attention to your background.</a:t>
            </a:r>
          </a:p>
          <a:p>
            <a:r>
              <a:rPr lang="en-US"/>
              <a:t>Our eyes are good at focusing on a center of interest while ignoring distractions behind it.</a:t>
            </a:r>
          </a:p>
          <a:p>
            <a:r>
              <a:rPr lang="en-US"/>
              <a:t>The two-dimensional camera isn’t, and distracting backgrounds ruin many otherwise good photos.</a:t>
            </a:r>
          </a:p>
        </p:txBody>
      </p:sp>
      <p:pic>
        <p:nvPicPr>
          <p:cNvPr id="4" name="Picture 3" descr="distracting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66" y="2416534"/>
            <a:ext cx="2115047" cy="34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0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 away from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Rule three sounds ironic: the center of interest should generally not be in the center of the photo.</a:t>
            </a:r>
          </a:p>
          <a:p>
            <a:r>
              <a:rPr lang="en-US"/>
              <a:t>Centered subjects are usuallly boring and static. They look like amateur snaps.</a:t>
            </a:r>
          </a:p>
        </p:txBody>
      </p:sp>
      <p:pic>
        <p:nvPicPr>
          <p:cNvPr id="5" name="Picture 4" descr="centeredsubjec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97" y="3926605"/>
            <a:ext cx="3673364" cy="27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Everyone has taken a picture.</a:t>
            </a:r>
          </a:p>
          <a:p>
            <a:r>
              <a:rPr lang="en-US"/>
              <a:t>Or, as professionals sometimes say, “made an image.”</a:t>
            </a:r>
          </a:p>
          <a:p>
            <a:r>
              <a:rPr lang="en-US"/>
              <a:t>Oftentimes nowadays the machine we use to do that is the cell phone or smartphone. We also might use a point-and-shoot camera.</a:t>
            </a:r>
          </a:p>
        </p:txBody>
      </p:sp>
      <p:pic>
        <p:nvPicPr>
          <p:cNvPr id="4" name="Picture 3" descr="pointandshoot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96" y="4442534"/>
            <a:ext cx="2913197" cy="22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00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thirds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people have heard of the rule of thirds—place your center of interest on one of these imaginary lines for a more dynamic photo.</a:t>
            </a:r>
          </a:p>
        </p:txBody>
      </p:sp>
      <p:pic>
        <p:nvPicPr>
          <p:cNvPr id="5" name="Picture 4" descr="ruleofthi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24" y="3704346"/>
            <a:ext cx="5077586" cy="2751798"/>
          </a:xfrm>
          <a:prstGeom prst="rect">
            <a:avLst/>
          </a:prstGeom>
        </p:spPr>
      </p:pic>
      <p:pic>
        <p:nvPicPr>
          <p:cNvPr id="6" name="Picture 5" descr="offcentersubje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3704346"/>
            <a:ext cx="3721842" cy="21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84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Heed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3798633" cy="3657600"/>
          </a:xfrm>
        </p:spPr>
        <p:txBody>
          <a:bodyPr/>
          <a:lstStyle/>
          <a:p>
            <a:r>
              <a:rPr lang="en-US"/>
              <a:t>Most non-photographers never really notice lighting, its instensity, direction or quality. But photographers “paint with light.” </a:t>
            </a:r>
          </a:p>
          <a:p>
            <a:r>
              <a:rPr lang="en-US"/>
              <a:t>We need to work on being more sensitive to the light in the day-to-day-world around us.</a:t>
            </a:r>
          </a:p>
        </p:txBody>
      </p:sp>
      <p:pic>
        <p:nvPicPr>
          <p:cNvPr id="4" name="Picture 3" descr="ligh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86" y="2341676"/>
            <a:ext cx="4337939" cy="41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58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Evaluate light by asking:</a:t>
            </a:r>
          </a:p>
          <a:p>
            <a:r>
              <a:rPr lang="en-US"/>
              <a:t>Where does the light come from?</a:t>
            </a:r>
          </a:p>
          <a:p>
            <a:r>
              <a:rPr lang="en-US"/>
              <a:t>Does it come from more than one source?</a:t>
            </a:r>
          </a:p>
          <a:p>
            <a:r>
              <a:rPr lang="en-US"/>
              <a:t>Is the difference between light and dark areas strong (high contrast) or weak (low contrast)?</a:t>
            </a:r>
          </a:p>
        </p:txBody>
      </p:sp>
    </p:spTree>
    <p:extLst>
      <p:ext uri="{BB962C8B-B14F-4D97-AF65-F5344CB8AC3E}">
        <p14:creationId xmlns:p14="http://schemas.microsoft.com/office/powerpoint/2010/main" val="2345519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899" y="2209800"/>
            <a:ext cx="4752714" cy="3657600"/>
          </a:xfrm>
        </p:spPr>
        <p:txBody>
          <a:bodyPr/>
          <a:lstStyle/>
          <a:p>
            <a:r>
              <a:rPr lang="en-US"/>
              <a:t>How does the light change when I move the camera? When the subject moves?</a:t>
            </a:r>
          </a:p>
          <a:p>
            <a:r>
              <a:rPr lang="en-US"/>
              <a:t>Do I want to control this light? If so, how can I do that?</a:t>
            </a:r>
          </a:p>
        </p:txBody>
      </p:sp>
      <p:pic>
        <p:nvPicPr>
          <p:cNvPr id="4" name="Picture 3" descr="centralpark3-11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2813539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0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And... look for something different!</a:t>
            </a:r>
          </a:p>
        </p:txBody>
      </p:sp>
      <p:pic>
        <p:nvPicPr>
          <p:cNvPr id="4" name="Picture 3" descr="minarddamage12-0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68" y="2804879"/>
            <a:ext cx="5957840" cy="39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Everyone takes informal snaps of family and travels. Even the pros. No shame in that!</a:t>
            </a:r>
          </a:p>
          <a:p>
            <a:r>
              <a:rPr lang="en-US"/>
              <a:t>But the focus of a photography class, if we dare use that word, is to learn to take better pictures.</a:t>
            </a:r>
          </a:p>
          <a:p>
            <a:r>
              <a:rPr lang="en-US"/>
              <a:t>In this class, in particular, we try to learn and approach the standards expected of professional media.</a:t>
            </a:r>
          </a:p>
        </p:txBody>
      </p:sp>
    </p:spTree>
    <p:extLst>
      <p:ext uri="{BB962C8B-B14F-4D97-AF65-F5344CB8AC3E}">
        <p14:creationId xmlns:p14="http://schemas.microsoft.com/office/powerpoint/2010/main" val="214000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begin with, we need to realize this: Photography is at its core a technical process.</a:t>
            </a:r>
          </a:p>
          <a:p>
            <a:r>
              <a:rPr lang="en-US"/>
              <a:t>That is different from many other familiar visual media.</a:t>
            </a:r>
          </a:p>
          <a:p>
            <a:r>
              <a:rPr lang="en-US"/>
              <a:t>Painting or drawing, for example, aren’t mechanical. They require paint, brushes or pens. But the rest comes from the artist’s mind.</a:t>
            </a:r>
          </a:p>
        </p:txBody>
      </p:sp>
    </p:spTree>
    <p:extLst>
      <p:ext uri="{BB962C8B-B14F-4D97-AF65-F5344CB8AC3E}">
        <p14:creationId xmlns:p14="http://schemas.microsoft.com/office/powerpoint/2010/main" val="418134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photography, a machine makes the image—guided by the photographer, to be sure, a key point.</a:t>
            </a:r>
          </a:p>
          <a:p>
            <a:r>
              <a:rPr lang="en-US"/>
              <a:t>Other machines, or perhaps chemicals, process what the machine has recorded so we can see it as a picture.</a:t>
            </a:r>
          </a:p>
          <a:p>
            <a:r>
              <a:rPr lang="en-US"/>
              <a:t>So a photographer may be an artist, but is always also a technologist.</a:t>
            </a:r>
          </a:p>
        </p:txBody>
      </p:sp>
    </p:spTree>
    <p:extLst>
      <p:ext uri="{BB962C8B-B14F-4D97-AF65-F5344CB8AC3E}">
        <p14:creationId xmlns:p14="http://schemas.microsoft.com/office/powerpoint/2010/main" val="10774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Becoming technical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to become a better photographer, we have to be come better at the technology behind the art.</a:t>
            </a:r>
          </a:p>
          <a:p>
            <a:r>
              <a:rPr lang="en-US"/>
              <a:t>That means we learn physics, engineering and machines skills.</a:t>
            </a:r>
          </a:p>
          <a:p>
            <a:r>
              <a:rPr lang="en-US"/>
              <a:t>No math required. Well, almost none.</a:t>
            </a:r>
          </a:p>
        </p:txBody>
      </p:sp>
    </p:spTree>
    <p:extLst>
      <p:ext uri="{BB962C8B-B14F-4D97-AF65-F5344CB8AC3E}">
        <p14:creationId xmlns:p14="http://schemas.microsoft.com/office/powerpoint/2010/main" val="336911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09800"/>
            <a:ext cx="3669226" cy="3657600"/>
          </a:xfrm>
        </p:spPr>
        <p:txBody>
          <a:bodyPr>
            <a:normAutofit lnSpcReduction="10000"/>
          </a:bodyPr>
          <a:lstStyle/>
          <a:p>
            <a:r>
              <a:rPr lang="en-US"/>
              <a:t>First stop, obviously, the camera.</a:t>
            </a:r>
          </a:p>
          <a:p>
            <a:r>
              <a:rPr lang="en-US"/>
              <a:t>We can use light to make an image without a camera, actually.</a:t>
            </a:r>
          </a:p>
          <a:p>
            <a:r>
              <a:rPr lang="en-US"/>
              <a:t>A photogram is made by manipulating light striking photographic paper.</a:t>
            </a:r>
          </a:p>
        </p:txBody>
      </p:sp>
      <p:pic>
        <p:nvPicPr>
          <p:cNvPr id="4" name="Picture 3" descr="phot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27" y="2381787"/>
            <a:ext cx="4101587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46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300</TotalTime>
  <Words>1948</Words>
  <Application>Microsoft Macintosh PowerPoint</Application>
  <PresentationFormat>On-screen Show (4:3)</PresentationFormat>
  <Paragraphs>158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Folio</vt:lpstr>
      <vt:lpstr>Photography</vt:lpstr>
      <vt:lpstr>Photography</vt:lpstr>
      <vt:lpstr>Change</vt:lpstr>
      <vt:lpstr>Getting started</vt:lpstr>
      <vt:lpstr>Snaps</vt:lpstr>
      <vt:lpstr>Basic principles</vt:lpstr>
      <vt:lpstr>The machine</vt:lpstr>
      <vt:lpstr>Becoming technical</vt:lpstr>
      <vt:lpstr>The camera</vt:lpstr>
      <vt:lpstr>Real photography</vt:lpstr>
      <vt:lpstr>Gathering the image</vt:lpstr>
      <vt:lpstr>Light and dark</vt:lpstr>
      <vt:lpstr>Controlling intensity</vt:lpstr>
      <vt:lpstr>Controlling intensity</vt:lpstr>
      <vt:lpstr>Aperture</vt:lpstr>
      <vt:lpstr>Exposure</vt:lpstr>
      <vt:lpstr>Controlling light</vt:lpstr>
      <vt:lpstr>Sensitivity</vt:lpstr>
      <vt:lpstr>Acceptable exposure</vt:lpstr>
      <vt:lpstr>Adjusting exposure</vt:lpstr>
      <vt:lpstr>Simple auto modes</vt:lpstr>
      <vt:lpstr>Auto modes</vt:lpstr>
      <vt:lpstr>Physics and lens</vt:lpstr>
      <vt:lpstr>Controlling refraction</vt:lpstr>
      <vt:lpstr>Focus</vt:lpstr>
      <vt:lpstr>Ways to focus</vt:lpstr>
      <vt:lpstr>Ways to focus</vt:lpstr>
      <vt:lpstr>Autofocus</vt:lpstr>
      <vt:lpstr>Sensitivity</vt:lpstr>
      <vt:lpstr>Sensitivity</vt:lpstr>
      <vt:lpstr>Adjusting the sensor</vt:lpstr>
      <vt:lpstr>ISO</vt:lpstr>
      <vt:lpstr>ISO</vt:lpstr>
      <vt:lpstr>The practice</vt:lpstr>
      <vt:lpstr>Steady</vt:lpstr>
      <vt:lpstr>Be solid</vt:lpstr>
      <vt:lpstr>Stabilization</vt:lpstr>
      <vt:lpstr>Background</vt:lpstr>
      <vt:lpstr>Move away from center</vt:lpstr>
      <vt:lpstr>Rule of thirds</vt:lpstr>
      <vt:lpstr>Heed lighting</vt:lpstr>
      <vt:lpstr>Lighting</vt:lpstr>
      <vt:lpstr>Lighting</vt:lpstr>
      <vt:lpstr>Experiment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</dc:title>
  <dc:creator>Ross Collins</dc:creator>
  <cp:lastModifiedBy>Ross Collins</cp:lastModifiedBy>
  <cp:revision>50</cp:revision>
  <dcterms:created xsi:type="dcterms:W3CDTF">2013-01-10T16:26:22Z</dcterms:created>
  <dcterms:modified xsi:type="dcterms:W3CDTF">2014-05-01T21:21:42Z</dcterms:modified>
</cp:coreProperties>
</file>