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8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287" r:id="rId39"/>
    <p:sldId id="288" r:id="rId40"/>
    <p:sldId id="293" r:id="rId41"/>
    <p:sldId id="289" r:id="rId42"/>
    <p:sldId id="290" r:id="rId43"/>
    <p:sldId id="291" r:id="rId44"/>
    <p:sldId id="317" r:id="rId45"/>
    <p:sldId id="292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18" r:id="rId54"/>
    <p:sldId id="301" r:id="rId55"/>
    <p:sldId id="319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51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400" r:id="rId99"/>
    <p:sldId id="399" r:id="rId100"/>
    <p:sldId id="346" r:id="rId101"/>
    <p:sldId id="347" r:id="rId102"/>
    <p:sldId id="396" r:id="rId103"/>
    <p:sldId id="397" r:id="rId104"/>
    <p:sldId id="398" r:id="rId105"/>
    <p:sldId id="348" r:id="rId106"/>
    <p:sldId id="349" r:id="rId107"/>
    <p:sldId id="350" r:id="rId108"/>
    <p:sldId id="352" r:id="rId109"/>
    <p:sldId id="353" r:id="rId110"/>
    <p:sldId id="395" r:id="rId111"/>
    <p:sldId id="354" r:id="rId112"/>
    <p:sldId id="384" r:id="rId113"/>
    <p:sldId id="355" r:id="rId114"/>
    <p:sldId id="356" r:id="rId115"/>
    <p:sldId id="357" r:id="rId116"/>
    <p:sldId id="358" r:id="rId117"/>
    <p:sldId id="359" r:id="rId118"/>
    <p:sldId id="360" r:id="rId119"/>
    <p:sldId id="361" r:id="rId120"/>
    <p:sldId id="362" r:id="rId121"/>
    <p:sldId id="363" r:id="rId122"/>
    <p:sldId id="364" r:id="rId123"/>
    <p:sldId id="365" r:id="rId124"/>
    <p:sldId id="385" r:id="rId125"/>
    <p:sldId id="366" r:id="rId126"/>
    <p:sldId id="367" r:id="rId127"/>
    <p:sldId id="368" r:id="rId128"/>
    <p:sldId id="369" r:id="rId129"/>
    <p:sldId id="370" r:id="rId130"/>
    <p:sldId id="371" r:id="rId131"/>
    <p:sldId id="372" r:id="rId132"/>
    <p:sldId id="373" r:id="rId133"/>
    <p:sldId id="374" r:id="rId134"/>
    <p:sldId id="375" r:id="rId135"/>
    <p:sldId id="376" r:id="rId136"/>
    <p:sldId id="377" r:id="rId137"/>
    <p:sldId id="378" r:id="rId138"/>
    <p:sldId id="379" r:id="rId139"/>
    <p:sldId id="380" r:id="rId140"/>
    <p:sldId id="382" r:id="rId141"/>
    <p:sldId id="386" r:id="rId142"/>
    <p:sldId id="387" r:id="rId1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20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printerSettings" Target="printerSettings/printerSettings1.bin"/><Relationship Id="rId145" Type="http://schemas.openxmlformats.org/officeDocument/2006/relationships/presProps" Target="presProps.xml"/><Relationship Id="rId146" Type="http://schemas.openxmlformats.org/officeDocument/2006/relationships/viewProps" Target="viewProps.xml"/><Relationship Id="rId147" Type="http://schemas.openxmlformats.org/officeDocument/2006/relationships/theme" Target="theme/theme1.xml"/><Relationship Id="rId1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7C3A134-F1C3-464B-BF47-54DC2DE08F52}" type="datetimeFigureOut">
              <a:rPr lang="en-US" smtClean="0"/>
              <a:t>3/3/15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t>3/3/15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4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2i9H7FEw338" TargetMode="External"/><Relationship Id="rId3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Controlling light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I. Lenses, apertures and shutter speeds</a:t>
            </a:r>
          </a:p>
        </p:txBody>
      </p:sp>
    </p:spTree>
    <p:extLst>
      <p:ext uri="{BB962C8B-B14F-4D97-AF65-F5344CB8AC3E}">
        <p14:creationId xmlns:p14="http://schemas.microsoft.com/office/powerpoint/2010/main" val="22883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principle behind the pinhole camera was discovered apparently </a:t>
            </a:r>
            <a:r>
              <a:rPr lang="en-US" dirty="0" smtClean="0"/>
              <a:t>hundreds of </a:t>
            </a:r>
            <a:r>
              <a:rPr lang="en-US" dirty="0"/>
              <a:t>years ago.</a:t>
            </a:r>
          </a:p>
          <a:p>
            <a:r>
              <a:rPr lang="en-US" dirty="0"/>
              <a:t>People realized that a small hole or crack in a darkened room would produce an image cast onto the opposing wall.</a:t>
            </a:r>
          </a:p>
          <a:p>
            <a:r>
              <a:rPr lang="en-US" dirty="0"/>
              <a:t>The image would be upside down and backwards.</a:t>
            </a:r>
          </a:p>
        </p:txBody>
      </p:sp>
    </p:spTree>
    <p:extLst>
      <p:ext uri="{BB962C8B-B14F-4D97-AF65-F5344CB8AC3E}">
        <p14:creationId xmlns:p14="http://schemas.microsoft.com/office/powerpoint/2010/main" val="79131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 settings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</a:t>
            </a:r>
            <a:r>
              <a:rPr lang="en-US" smtClean="0"/>
              <a:t>rom </a:t>
            </a:r>
            <a:r>
              <a:rPr lang="en-US" dirty="0" smtClean="0"/>
              <a:t>30, we go to </a:t>
            </a:r>
            <a:r>
              <a:rPr lang="en-US" dirty="0"/>
              <a:t>60, 125, 250. </a:t>
            </a:r>
            <a:r>
              <a:rPr lang="en-US" dirty="0" smtClean="0"/>
              <a:t>Three stops difference.</a:t>
            </a:r>
            <a:endParaRPr lang="en-US" dirty="0"/>
          </a:p>
          <a:p>
            <a:r>
              <a:rPr lang="en-US" dirty="0"/>
              <a:t>You’re ISO is set at </a:t>
            </a:r>
            <a:r>
              <a:rPr lang="en-US" dirty="0" smtClean="0"/>
              <a:t>400.</a:t>
            </a:r>
            <a:endParaRPr lang="en-US" dirty="0"/>
          </a:p>
          <a:p>
            <a:r>
              <a:rPr lang="en-US" dirty="0"/>
              <a:t>So </a:t>
            </a:r>
            <a:r>
              <a:rPr lang="en-US" dirty="0" smtClean="0"/>
              <a:t>400 can go to </a:t>
            </a:r>
            <a:r>
              <a:rPr lang="en-US" dirty="0"/>
              <a:t>800</a:t>
            </a:r>
            <a:r>
              <a:rPr lang="en-US" dirty="0" smtClean="0"/>
              <a:t>, 1600 and 3200, also three “stops” more sensitivity. </a:t>
            </a:r>
          </a:p>
          <a:p>
            <a:r>
              <a:rPr lang="en-US" dirty="0" smtClean="0"/>
              <a:t>You </a:t>
            </a:r>
            <a:r>
              <a:rPr lang="en-US" dirty="0"/>
              <a:t>can change your ISO to </a:t>
            </a:r>
            <a:r>
              <a:rPr lang="en-US" dirty="0" smtClean="0"/>
              <a:t>3200 and </a:t>
            </a:r>
            <a:r>
              <a:rPr lang="en-US" dirty="0"/>
              <a:t>achieve properly exposed volleyball photos with an f/stop and shutter speed combination of f/4 and 250.</a:t>
            </a:r>
          </a:p>
        </p:txBody>
      </p:sp>
    </p:spTree>
    <p:extLst>
      <p:ext uri="{BB962C8B-B14F-4D97-AF65-F5344CB8AC3E}">
        <p14:creationId xmlns:p14="http://schemas.microsoft.com/office/powerpoint/2010/main" val="142669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 settings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most choices in photography demand a trade-off.</a:t>
            </a:r>
          </a:p>
          <a:p>
            <a:r>
              <a:rPr lang="en-US" dirty="0"/>
              <a:t>At 3200 ISO, digital cameras generally pick </a:t>
            </a:r>
            <a:r>
              <a:rPr lang="en-US" dirty="0" smtClean="0"/>
              <a:t>up some digital “</a:t>
            </a:r>
            <a:r>
              <a:rPr lang="en-US" dirty="0"/>
              <a:t>noise.”</a:t>
            </a:r>
          </a:p>
          <a:p>
            <a:r>
              <a:rPr lang="en-US" dirty="0"/>
              <a:t>That is, the images </a:t>
            </a:r>
            <a:r>
              <a:rPr lang="en-US" dirty="0" smtClean="0"/>
              <a:t>look more </a:t>
            </a:r>
            <a:r>
              <a:rPr lang="en-US" dirty="0"/>
              <a:t>“grainy,” and so lower in quality.</a:t>
            </a:r>
          </a:p>
          <a:p>
            <a:r>
              <a:rPr lang="en-US" dirty="0"/>
              <a:t>For top quality, you need to choose a lower ISO. Some photographers do not go above </a:t>
            </a:r>
            <a:r>
              <a:rPr lang="en-US" dirty="0" smtClean="0"/>
              <a:t>400.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try another example. You want to photograph a bird in a tree, but the background is distracting. </a:t>
            </a:r>
          </a:p>
          <a:p>
            <a:r>
              <a:rPr lang="en-US" dirty="0" smtClean="0"/>
              <a:t>You would like to blur the background by creating a more shallow depth of field (what is in focus from foreground to background.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470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 bright day so your camera’s meter shows a combination of f/16 and 500 (1/500 second) with an ISO of 400.</a:t>
            </a:r>
          </a:p>
          <a:p>
            <a:r>
              <a:rPr lang="en-US" dirty="0" smtClean="0"/>
              <a:t>You want f/5.6, however.</a:t>
            </a:r>
          </a:p>
          <a:p>
            <a:r>
              <a:rPr lang="en-US" dirty="0" smtClean="0"/>
              <a:t>f/16, f/11, f/8, f/5.6; three stops difference.</a:t>
            </a:r>
          </a:p>
          <a:p>
            <a:r>
              <a:rPr lang="en-US" dirty="0" smtClean="0"/>
              <a:t>Shutter speed must change from 500 to: 1000, 2000, 4000, also three stops.</a:t>
            </a:r>
          </a:p>
          <a:p>
            <a:r>
              <a:rPr lang="en-US" dirty="0" smtClean="0"/>
              <a:t>But your camera does not have a 4000 shutter speed option. What can you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09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need one stop less exposure. </a:t>
            </a:r>
          </a:p>
          <a:p>
            <a:r>
              <a:rPr lang="en-US" dirty="0" smtClean="0"/>
              <a:t>Change your ISO from 200 to 100, one stop.</a:t>
            </a:r>
          </a:p>
          <a:p>
            <a:r>
              <a:rPr lang="en-US" dirty="0" smtClean="0"/>
              <a:t>Now your combination of f/5.6 and 2000 will expose correctly.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51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Exposure/focus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297055" cy="4625609"/>
          </a:xfrm>
        </p:spPr>
        <p:txBody>
          <a:bodyPr/>
          <a:lstStyle/>
          <a:p>
            <a:r>
              <a:rPr lang="en-US" dirty="0"/>
              <a:t>So let’s analyze some problems. I took this photo of vanilla beans at f/3.5, 60, ISO 400. We have problems. </a:t>
            </a:r>
            <a:r>
              <a:rPr lang="en-US" dirty="0" smtClean="0"/>
              <a:t>What? What </a:t>
            </a:r>
            <a:r>
              <a:rPr lang="en-US" dirty="0"/>
              <a:t>could I have done?</a:t>
            </a:r>
          </a:p>
        </p:txBody>
      </p:sp>
      <p:pic>
        <p:nvPicPr>
          <p:cNvPr id="4" name="Picture 3" descr="focusproble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55" y="1570181"/>
            <a:ext cx="3425151" cy="51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0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Exposure/focus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happened here?</a:t>
            </a:r>
          </a:p>
        </p:txBody>
      </p:sp>
      <p:pic>
        <p:nvPicPr>
          <p:cNvPr id="4" name="Picture 3" descr="focuswro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46" y="2514601"/>
            <a:ext cx="6592454" cy="424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Exposure/focus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980315" cy="4625609"/>
          </a:xfrm>
        </p:spPr>
        <p:txBody>
          <a:bodyPr/>
          <a:lstStyle/>
          <a:p>
            <a:r>
              <a:rPr lang="en-US" dirty="0"/>
              <a:t>The background is pretty ugly. What could I have done to make it less </a:t>
            </a:r>
            <a:r>
              <a:rPr lang="en-US" dirty="0" smtClean="0"/>
              <a:t>noticeable?</a:t>
            </a:r>
            <a:endParaRPr lang="en-US" dirty="0"/>
          </a:p>
          <a:p>
            <a:r>
              <a:rPr lang="en-US" dirty="0"/>
              <a:t>Taken at f/8, 250, ISO 400.</a:t>
            </a:r>
          </a:p>
        </p:txBody>
      </p:sp>
      <p:pic>
        <p:nvPicPr>
          <p:cNvPr id="4" name="Picture 3" descr="backgroundugl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15" y="1604819"/>
            <a:ext cx="3706485" cy="511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1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Exposure/focus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Kinda</a:t>
            </a:r>
            <a:r>
              <a:rPr lang="en-US" dirty="0"/>
              <a:t> cool, but I’d like the lantern to </a:t>
            </a:r>
            <a:r>
              <a:rPr lang="en-US" dirty="0" smtClean="0"/>
              <a:t>be more in </a:t>
            </a:r>
            <a:r>
              <a:rPr lang="en-US" dirty="0"/>
              <a:t>focus. How could I do that? Shot at f/8, 250, ISO 400.</a:t>
            </a:r>
          </a:p>
        </p:txBody>
      </p:sp>
      <p:pic>
        <p:nvPicPr>
          <p:cNvPr id="4" name="Picture 3" descr="japanbuddhistshrine2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0" y="2916381"/>
            <a:ext cx="5996710" cy="389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Exposure/focus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One bird is in focus. But I wanted both. What can I do? Birds move fast. F/3.5, 125, ISO 400.</a:t>
            </a:r>
          </a:p>
        </p:txBody>
      </p:sp>
      <p:pic>
        <p:nvPicPr>
          <p:cNvPr id="4" name="Picture 3" descr="birdfoc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56" y="2904123"/>
            <a:ext cx="4966853" cy="38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obscura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This is the principle of the camera obscura (“room” “dark”).</a:t>
            </a:r>
          </a:p>
          <a:p>
            <a:r>
              <a:rPr lang="en-US"/>
              <a:t>The idea of sitting in a dark room watching the passing street scene became the rage of entertainment in the 1600s.</a:t>
            </a:r>
          </a:p>
        </p:txBody>
      </p:sp>
      <p:pic>
        <p:nvPicPr>
          <p:cNvPr id="4" name="Picture 3" descr="cameraobscu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71" y="4376419"/>
            <a:ext cx="5120001" cy="263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Exposure/focus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background </a:t>
            </a:r>
            <a:r>
              <a:rPr lang="en-US" smtClean="0"/>
              <a:t>is distracting, </a:t>
            </a:r>
            <a:r>
              <a:rPr lang="en-US" dirty="0" smtClean="0"/>
              <a:t>but it’s hard to photograph birds without trees. What could we have done?</a:t>
            </a:r>
            <a:endParaRPr lang="en-US" dirty="0"/>
          </a:p>
        </p:txBody>
      </p:sp>
      <p:pic>
        <p:nvPicPr>
          <p:cNvPr id="4" name="Picture 3" descr="owl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51" y="3058583"/>
            <a:ext cx="4620683" cy="35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629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Controlling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015345" cy="4625609"/>
          </a:xfrm>
        </p:spPr>
        <p:txBody>
          <a:bodyPr/>
          <a:lstStyle/>
          <a:p>
            <a:r>
              <a:rPr lang="en-US"/>
              <a:t>Control your exposure and depth of field.</a:t>
            </a:r>
          </a:p>
          <a:p>
            <a:r>
              <a:rPr lang="en-US"/>
              <a:t>Take charge of your camera!</a:t>
            </a:r>
          </a:p>
        </p:txBody>
      </p:sp>
      <p:pic>
        <p:nvPicPr>
          <p:cNvPr id="4" name="Picture 3" descr="focusamberpal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6" y="1616364"/>
            <a:ext cx="3394497" cy="51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Photographers often rely an artificial light. Traditionally one way to do that is to completely control the subject matter in a studio.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9425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formal </a:t>
            </a:r>
            <a:r>
              <a:rPr lang="en-US" dirty="0"/>
              <a:t>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3214255" cy="4625609"/>
          </a:xfrm>
        </p:spPr>
        <p:txBody>
          <a:bodyPr/>
          <a:lstStyle/>
          <a:p>
            <a:r>
              <a:rPr lang="en-US" dirty="0"/>
              <a:t>Traditional portrait lighting uses four </a:t>
            </a:r>
            <a:r>
              <a:rPr lang="en-US" dirty="0" smtClean="0"/>
              <a:t>lights.</a:t>
            </a:r>
            <a:endParaRPr lang="en-US" dirty="0"/>
          </a:p>
        </p:txBody>
      </p:sp>
      <p:pic>
        <p:nvPicPr>
          <p:cNvPr id="6" name="Picture 5" descr="portraitlight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18" y="1588655"/>
            <a:ext cx="5703982" cy="524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9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Formal 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</a:t>
            </a:r>
            <a:r>
              <a:rPr lang="en-US" dirty="0" smtClean="0"/>
              <a:t>is </a:t>
            </a:r>
            <a:r>
              <a:rPr lang="en-US" dirty="0"/>
              <a:t>Rembrandt lighting. It’s common in all sorts of portraits.</a:t>
            </a:r>
          </a:p>
        </p:txBody>
      </p:sp>
      <p:pic>
        <p:nvPicPr>
          <p:cNvPr id="4" name="Picture 3" descr="rembrandtligh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48182"/>
            <a:ext cx="1948873" cy="2971059"/>
          </a:xfrm>
          <a:prstGeom prst="rect">
            <a:avLst/>
          </a:prstGeom>
        </p:spPr>
      </p:pic>
      <p:pic>
        <p:nvPicPr>
          <p:cNvPr id="5" name="Picture 4" descr="rembrandtligh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1" y="3348182"/>
            <a:ext cx="1979987" cy="3015673"/>
          </a:xfrm>
          <a:prstGeom prst="rect">
            <a:avLst/>
          </a:prstGeom>
        </p:spPr>
      </p:pic>
      <p:pic>
        <p:nvPicPr>
          <p:cNvPr id="6" name="Picture 5" descr="rembrandtligh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72" y="3348182"/>
            <a:ext cx="2147339" cy="2366818"/>
          </a:xfrm>
          <a:prstGeom prst="rect">
            <a:avLst/>
          </a:prstGeom>
        </p:spPr>
      </p:pic>
      <p:pic>
        <p:nvPicPr>
          <p:cNvPr id="7" name="Picture 6" descr="rembrandtlight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64" y="3348182"/>
            <a:ext cx="1916294" cy="293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Rembrandt 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High-key lighting features almost no shadows. Low-key features strong contrast.  Note the triangle of light on the cheek, characteristic of this lighting style.</a:t>
            </a:r>
          </a:p>
        </p:txBody>
      </p:sp>
      <p:pic>
        <p:nvPicPr>
          <p:cNvPr id="4" name="Picture 3" descr="rembrandtlight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545" y="3919682"/>
            <a:ext cx="1562099" cy="2395219"/>
          </a:xfrm>
          <a:prstGeom prst="rect">
            <a:avLst/>
          </a:prstGeom>
        </p:spPr>
      </p:pic>
      <p:pic>
        <p:nvPicPr>
          <p:cNvPr id="5" name="Picture 4" descr="rembrandtligh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74" y="3919682"/>
            <a:ext cx="1572618" cy="239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Taking it outside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most </a:t>
            </a:r>
            <a:r>
              <a:rPr lang="en-US" dirty="0"/>
              <a:t>of us won’t be setting up lights like this for </a:t>
            </a:r>
            <a:r>
              <a:rPr lang="en-US" dirty="0" smtClean="0"/>
              <a:t>our photographic needs.</a:t>
            </a:r>
            <a:endParaRPr lang="en-US" dirty="0"/>
          </a:p>
          <a:p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can find lighting similar to the classic Rembrandt by looking at ambient light around </a:t>
            </a:r>
            <a:r>
              <a:rPr lang="en-US" dirty="0" smtClean="0"/>
              <a:t>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Ambient Rembrandt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Most lighting in the real world comes from more than one source—just as Rembrandt lighting. The source may be a reflection, such as florescent light off white tables to fill shadows.</a:t>
            </a:r>
          </a:p>
          <a:p>
            <a:r>
              <a:rPr lang="en-US"/>
              <a:t>Most ambient lighting includes the strongest light from above. The “key” light is in effect that light.</a:t>
            </a:r>
          </a:p>
        </p:txBody>
      </p:sp>
    </p:spTree>
    <p:extLst>
      <p:ext uri="{BB962C8B-B14F-4D97-AF65-F5344CB8AC3E}">
        <p14:creationId xmlns:p14="http://schemas.microsoft.com/office/powerpoint/2010/main" val="25864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Ambient Rembrandt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3260436" cy="46256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Some basic </a:t>
            </a:r>
            <a:r>
              <a:rPr lang="en-US" dirty="0"/>
              <a:t>camera guides tell you to shoot on a sunny day with the sun over your shoulder.</a:t>
            </a:r>
          </a:p>
          <a:p>
            <a:r>
              <a:rPr lang="en-US" dirty="0"/>
              <a:t>This is in effect Rembrandt lighting.</a:t>
            </a:r>
          </a:p>
        </p:txBody>
      </p:sp>
      <p:pic>
        <p:nvPicPr>
          <p:cNvPr id="4" name="Picture 3" descr="portraitlightsetupouts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3" y="1870364"/>
            <a:ext cx="4551697" cy="46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8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Ambient Rembrandt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en-US"/>
              <a:t>Problems with this approach:</a:t>
            </a:r>
          </a:p>
          <a:p>
            <a:r>
              <a:rPr lang="en-US"/>
              <a:t>The sun is intense, leaving deep shadows.</a:t>
            </a:r>
          </a:p>
          <a:p>
            <a:r>
              <a:rPr lang="en-US"/>
              <a:t>Fill light is generally inadequate, or impossible to arrange.</a:t>
            </a:r>
          </a:p>
          <a:p>
            <a:r>
              <a:rPr lang="en-US"/>
              <a:t>Usually no rim light is available to delineate the subject from the background to emphasize dimension.</a:t>
            </a:r>
          </a:p>
        </p:txBody>
      </p:sp>
    </p:spTree>
    <p:extLst>
      <p:ext uri="{BB962C8B-B14F-4D97-AF65-F5344CB8AC3E}">
        <p14:creationId xmlns:p14="http://schemas.microsoft.com/office/powerpoint/2010/main" val="32202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 pinhole?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pinhole blocks all but a few of the light rays.</a:t>
            </a:r>
          </a:p>
          <a:p>
            <a:r>
              <a:rPr lang="en-US"/>
              <a:t>Those rays go straight through to form an image on the opposing wall—or light sensor.</a:t>
            </a:r>
          </a:p>
        </p:txBody>
      </p:sp>
      <p:pic>
        <p:nvPicPr>
          <p:cNvPr id="4" name="Picture 3" descr="pinholeprinci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37" y="4016446"/>
            <a:ext cx="5096164" cy="284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Ambient Rembrandt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663208" cy="4625609"/>
          </a:xfrm>
        </p:spPr>
        <p:txBody>
          <a:bodyPr/>
          <a:lstStyle/>
          <a:p>
            <a:r>
              <a:rPr lang="en-US"/>
              <a:t>This is typical of sunlight Rembrandt: deeply shaded eye sockets. Unattractive.</a:t>
            </a:r>
          </a:p>
        </p:txBody>
      </p:sp>
      <p:pic>
        <p:nvPicPr>
          <p:cNvPr id="4" name="Picture 3" descr="rembrandtambi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08" y="1775191"/>
            <a:ext cx="3713749" cy="481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Ambient Rembrandt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effect is generally the same under florescent lighting, although desks can provide some fill.</a:t>
            </a:r>
          </a:p>
          <a:p>
            <a:r>
              <a:rPr lang="en-US"/>
              <a:t>Many photojournalists add light to an office scene using a flash bounced off a ceiling, or off a piece of white cardboard.</a:t>
            </a:r>
          </a:p>
          <a:p>
            <a:r>
              <a:rPr lang="en-US"/>
              <a:t>Some photographers take foldable white reflectors to add fill light inside or outside.</a:t>
            </a:r>
          </a:p>
        </p:txBody>
      </p:sp>
    </p:spTree>
    <p:extLst>
      <p:ext uri="{BB962C8B-B14F-4D97-AF65-F5344CB8AC3E}">
        <p14:creationId xmlns:p14="http://schemas.microsoft.com/office/powerpoint/2010/main" val="59327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Fill flash outside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An easier option is to rely on your flash to fill the harsh shadows.</a:t>
            </a:r>
          </a:p>
          <a:p>
            <a:r>
              <a:rPr lang="en-US"/>
              <a:t> Set it to one or two stops less light than your meter indicates. This will avoid having your flash overpower natural light and give an artificial look to your scene.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4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midday sun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photographers, however, avoid the harsh midday </a:t>
            </a:r>
            <a:r>
              <a:rPr lang="en-US" dirty="0" smtClean="0"/>
              <a:t>sun in the summer. </a:t>
            </a:r>
            <a:r>
              <a:rPr lang="en-US" dirty="0"/>
              <a:t>Even with fill light, it’s hard to overcome the power of sunlight.</a:t>
            </a:r>
          </a:p>
          <a:p>
            <a:r>
              <a:rPr lang="en-US" dirty="0"/>
              <a:t>Some try to photograph only in the morning or evening, when the light angle is lower, and the light is softer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82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northern winters, though, the low angle of sunlight can sometimes add interesting effects—but not usually for portraits.</a:t>
            </a:r>
          </a:p>
          <a:p>
            <a:pPr marL="118872" indent="0">
              <a:buNone/>
            </a:pPr>
            <a:endParaRPr lang="en-US" dirty="0"/>
          </a:p>
        </p:txBody>
      </p:sp>
      <p:pic>
        <p:nvPicPr>
          <p:cNvPr id="4" name="Picture 3" descr="snowm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5" y="3643525"/>
            <a:ext cx="8682120" cy="301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091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Ambient light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At dawn or dusk it’s hard to take a bad picture. </a:t>
            </a:r>
          </a:p>
          <a:p>
            <a:r>
              <a:rPr lang="en-US"/>
              <a:t>Its soft quality does not show texture well.</a:t>
            </a:r>
          </a:p>
        </p:txBody>
      </p:sp>
      <p:pic>
        <p:nvPicPr>
          <p:cNvPr id="4" name="Picture 3" descr="dawn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72" y="3428857"/>
            <a:ext cx="4346427" cy="3279052"/>
          </a:xfrm>
          <a:prstGeom prst="rect">
            <a:avLst/>
          </a:prstGeom>
        </p:spPr>
      </p:pic>
      <p:pic>
        <p:nvPicPr>
          <p:cNvPr id="5" name="Picture 4" descr="dawnphot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4" y="3428857"/>
            <a:ext cx="2527448" cy="32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5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Fill light in shadows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can’t get out early or late, you can avoid harsh sun by seeking shady areas.</a:t>
            </a:r>
          </a:p>
          <a:p>
            <a:r>
              <a:rPr lang="en-US" dirty="0"/>
              <a:t>Often, however, </a:t>
            </a:r>
            <a:r>
              <a:rPr lang="en-US" dirty="0" smtClean="0"/>
              <a:t>you may </a:t>
            </a:r>
            <a:r>
              <a:rPr lang="en-US" dirty="0"/>
              <a:t>have to add </a:t>
            </a:r>
            <a:r>
              <a:rPr lang="en-US" dirty="0" smtClean="0"/>
              <a:t>fill light, </a:t>
            </a:r>
            <a:r>
              <a:rPr lang="en-US" dirty="0"/>
              <a:t>because faces will be too dark.</a:t>
            </a:r>
          </a:p>
        </p:txBody>
      </p:sp>
    </p:spTree>
    <p:extLst>
      <p:ext uri="{BB962C8B-B14F-4D97-AF65-F5344CB8AC3E}">
        <p14:creationId xmlns:p14="http://schemas.microsoft.com/office/powerpoint/2010/main" val="35688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Filling the shadows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211618" cy="4625609"/>
          </a:xfrm>
        </p:spPr>
        <p:txBody>
          <a:bodyPr/>
          <a:lstStyle/>
          <a:p>
            <a:r>
              <a:rPr lang="en-US"/>
              <a:t>In this series of department mugshots, I moved to the shade to avoid harsh sun, and tried a shallow f/stop to blur the background.</a:t>
            </a:r>
          </a:p>
          <a:p>
            <a:r>
              <a:rPr lang="en-US"/>
              <a:t>But I still added a little fill light from my camera flash.</a:t>
            </a:r>
          </a:p>
          <a:p>
            <a:r>
              <a:rPr lang="en-US"/>
              <a:t>I underexposed the flash by one stop.</a:t>
            </a:r>
          </a:p>
        </p:txBody>
      </p:sp>
      <p:pic>
        <p:nvPicPr>
          <p:cNvPr id="4" name="Picture 3" descr="filllight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37" y="1985818"/>
            <a:ext cx="3186624" cy="39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Fill light inside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6305189" cy="4625609"/>
          </a:xfrm>
        </p:spPr>
        <p:txBody>
          <a:bodyPr/>
          <a:lstStyle/>
          <a:p>
            <a:r>
              <a:rPr lang="en-US"/>
              <a:t>Often we need fill light inside as well.</a:t>
            </a:r>
          </a:p>
          <a:p>
            <a:r>
              <a:rPr lang="en-US"/>
              <a:t>Window light can be soft, but also can be harsh. Add a reflector or fill flash.</a:t>
            </a:r>
          </a:p>
          <a:p>
            <a:r>
              <a:rPr lang="en-US"/>
              <a:t>The fill flash in this photo is a little too harsh for me—the shadows in the foreground face are deep and sharp. But it’s pretty good.</a:t>
            </a:r>
          </a:p>
          <a:p>
            <a:endParaRPr lang="en-US"/>
          </a:p>
        </p:txBody>
      </p:sp>
      <p:pic>
        <p:nvPicPr>
          <p:cNvPr id="4" name="Picture 3" descr="filllight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89" y="1620982"/>
            <a:ext cx="2381611" cy="47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5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Overcast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3641436" cy="4625609"/>
          </a:xfrm>
        </p:spPr>
        <p:txBody>
          <a:bodyPr>
            <a:noAutofit/>
          </a:bodyPr>
          <a:lstStyle/>
          <a:p>
            <a:r>
              <a:rPr lang="en-US" sz="2800"/>
              <a:t>Because sunlight in the middle of the day is so difficult, we often wait for an overcast day to shoot outside.</a:t>
            </a:r>
          </a:p>
          <a:p>
            <a:r>
              <a:rPr lang="en-US" sz="2800"/>
              <a:t>The light is more foregiving, and we can more easily get detail into shadow areas.</a:t>
            </a:r>
          </a:p>
        </p:txBody>
      </p:sp>
      <p:pic>
        <p:nvPicPr>
          <p:cNvPr id="4" name="Picture 3" descr="japanshr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36" y="1972464"/>
            <a:ext cx="5045364" cy="36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Because only those rays that can go straight through the pinhole are recorded, only a few will strike the wall or sensor. The image is as in a mirror—upside down and reversed.</a:t>
            </a:r>
          </a:p>
        </p:txBody>
      </p:sp>
    </p:spTree>
    <p:extLst>
      <p:ext uri="{BB962C8B-B14F-4D97-AF65-F5344CB8AC3E}">
        <p14:creationId xmlns:p14="http://schemas.microsoft.com/office/powerpoint/2010/main" val="4478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Overcast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But the soft light of overcast days also does not emphasize interesting textures or shadows.</a:t>
            </a:r>
          </a:p>
          <a:p>
            <a:r>
              <a:rPr lang="en-US"/>
              <a:t>Colors are desaturated.</a:t>
            </a:r>
          </a:p>
          <a:p>
            <a:r>
              <a:rPr lang="en-US"/>
              <a:t>Some work in Photoshop will help, but you can’t make a software picture you haven’t taken with a camera.</a:t>
            </a:r>
          </a:p>
          <a:p>
            <a:r>
              <a:rPr lang="en-US"/>
              <a:t>Sports on overcast days becomes difficult, because you need a fast shutter speed.</a:t>
            </a:r>
          </a:p>
        </p:txBody>
      </p:sp>
    </p:spTree>
    <p:extLst>
      <p:ext uri="{BB962C8B-B14F-4D97-AF65-F5344CB8AC3E}">
        <p14:creationId xmlns:p14="http://schemas.microsoft.com/office/powerpoint/2010/main" val="21790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overcast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501918" cy="4625609"/>
          </a:xfrm>
        </p:spPr>
        <p:txBody>
          <a:bodyPr/>
          <a:lstStyle/>
          <a:p>
            <a:r>
              <a:rPr lang="en-US"/>
              <a:t>Here’s some improvement.</a:t>
            </a:r>
          </a:p>
        </p:txBody>
      </p:sp>
      <p:pic>
        <p:nvPicPr>
          <p:cNvPr id="4" name="Picture 3" descr="japanshr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" y="2923309"/>
            <a:ext cx="3891847" cy="2830945"/>
          </a:xfrm>
          <a:prstGeom prst="rect">
            <a:avLst/>
          </a:prstGeom>
        </p:spPr>
      </p:pic>
      <p:pic>
        <p:nvPicPr>
          <p:cNvPr id="5" name="Picture 4" descr="japanshrine2010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09" y="2923309"/>
            <a:ext cx="4791209" cy="31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Hazy sun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Best bet for daytime photos outside is wait for the lightly overcast, but still bright, day.</a:t>
            </a:r>
          </a:p>
        </p:txBody>
      </p:sp>
      <p:pic>
        <p:nvPicPr>
          <p:cNvPr id="4" name="Picture 3" descr="orlando2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82" y="3125354"/>
            <a:ext cx="6373091" cy="35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from this discussion we can presume that photojournalists seldom use flash the way the rest of us </a:t>
            </a:r>
            <a:r>
              <a:rPr lang="en-US" dirty="0" smtClean="0"/>
              <a:t>do: </a:t>
            </a:r>
            <a:r>
              <a:rPr lang="en-US" dirty="0"/>
              <a:t>based on the pop-up mode attached to </a:t>
            </a:r>
            <a:r>
              <a:rPr lang="en-US" dirty="0" smtClean="0"/>
              <a:t>many cameras.</a:t>
            </a:r>
            <a:endParaRPr lang="en-US" dirty="0"/>
          </a:p>
          <a:p>
            <a:r>
              <a:rPr lang="en-US" dirty="0"/>
              <a:t>Instead, we can use it as a fill light (always set a stop or two underexposed).</a:t>
            </a:r>
          </a:p>
          <a:p>
            <a:r>
              <a:rPr lang="en-US" dirty="0"/>
              <a:t>Or we can use a separate unit and bounce it off a ceiling or wall.</a:t>
            </a:r>
          </a:p>
        </p:txBody>
      </p:sp>
    </p:spTree>
    <p:extLst>
      <p:ext uri="{BB962C8B-B14F-4D97-AF65-F5344CB8AC3E}">
        <p14:creationId xmlns:p14="http://schemas.microsoft.com/office/powerpoint/2010/main" val="295516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Combining ambient and flash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Sometimes we can combine ambient light and flash to interesting effect.</a:t>
            </a:r>
          </a:p>
          <a:p>
            <a:r>
              <a:rPr lang="en-US"/>
              <a:t>Below the shutter speed is slow enough to collect light while the flash freezes the action.</a:t>
            </a:r>
          </a:p>
        </p:txBody>
      </p:sp>
      <p:pic>
        <p:nvPicPr>
          <p:cNvPr id="4" name="Picture 3" descr="disneywor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92" y="3889600"/>
            <a:ext cx="4012045" cy="29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Desperation: flash on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you must use flash on camera, keep in mind it looks best if the room is fairly bright. </a:t>
            </a:r>
          </a:p>
          <a:p>
            <a:r>
              <a:rPr lang="en-US"/>
              <a:t>Turn on all the lights you can to add detail to the gloom left by a flash.</a:t>
            </a:r>
          </a:p>
        </p:txBody>
      </p:sp>
    </p:spTree>
    <p:extLst>
      <p:ext uri="{BB962C8B-B14F-4D97-AF65-F5344CB8AC3E}">
        <p14:creationId xmlns:p14="http://schemas.microsoft.com/office/powerpoint/2010/main" val="12781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Flash on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 did rely on my flash for this self-timed group shot, but the extra light in the room helped somewhat. The flash reflections should be fixed in Photoshop.</a:t>
            </a:r>
          </a:p>
        </p:txBody>
      </p:sp>
      <p:pic>
        <p:nvPicPr>
          <p:cNvPr id="4" name="Picture 3" descr="familyflori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09" y="3592945"/>
            <a:ext cx="3828780" cy="309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2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light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3717638" cy="4625609"/>
          </a:xfrm>
        </p:spPr>
        <p:txBody>
          <a:bodyPr/>
          <a:lstStyle/>
          <a:p>
            <a:r>
              <a:rPr lang="en-US"/>
              <a:t>Don’t overlook less common light sources.</a:t>
            </a:r>
          </a:p>
          <a:p>
            <a:r>
              <a:rPr lang="en-US"/>
              <a:t>I’ve left the lamp in this photo so you can see the light source, incandescent light.</a:t>
            </a:r>
          </a:p>
        </p:txBody>
      </p:sp>
      <p:pic>
        <p:nvPicPr>
          <p:cNvPr id="4" name="Picture 3" descr="incandescentligh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838" y="1916546"/>
            <a:ext cx="4840194" cy="40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light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Note the light actually reflects of the opposite wall to help fill shadows.</a:t>
            </a:r>
          </a:p>
        </p:txBody>
      </p:sp>
      <p:pic>
        <p:nvPicPr>
          <p:cNvPr id="4" name="Picture 3" descr="incandescentligh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56" y="3151911"/>
            <a:ext cx="4300857" cy="359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Here we have a combination of fire light and ambient light at dusk.</a:t>
            </a:r>
          </a:p>
        </p:txBody>
      </p:sp>
      <p:pic>
        <p:nvPicPr>
          <p:cNvPr id="4" name="Picture 3" descr="fire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18" y="2530764"/>
            <a:ext cx="3371749" cy="42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694218" cy="4625609"/>
          </a:xfrm>
        </p:spPr>
        <p:txBody>
          <a:bodyPr/>
          <a:lstStyle/>
          <a:p>
            <a:r>
              <a:rPr lang="en-US" dirty="0"/>
              <a:t>You can make a pinhole camera, and use film to record an actual image.</a:t>
            </a:r>
          </a:p>
          <a:p>
            <a:r>
              <a:rPr lang="en-US" dirty="0"/>
              <a:t>An oatmeal box used to be </a:t>
            </a:r>
            <a:r>
              <a:rPr lang="en-US" dirty="0" smtClean="0"/>
              <a:t>the traditional </a:t>
            </a:r>
            <a:r>
              <a:rPr lang="en-US" dirty="0"/>
              <a:t>way to construct a homemade </a:t>
            </a:r>
            <a:r>
              <a:rPr lang="en-US" dirty="0" smtClean="0"/>
              <a:t>camera. Perfect kid’s learning project!</a:t>
            </a:r>
            <a:endParaRPr lang="en-US" dirty="0"/>
          </a:p>
        </p:txBody>
      </p:sp>
      <p:pic>
        <p:nvPicPr>
          <p:cNvPr id="4" name="Picture 3" descr="pinholecamera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2028535"/>
            <a:ext cx="2625442" cy="392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Or even a candle.</a:t>
            </a:r>
          </a:p>
          <a:p>
            <a:r>
              <a:rPr lang="en-US"/>
              <a:t>Often this weak intensity needs a little fill.</a:t>
            </a:r>
          </a:p>
        </p:txBody>
      </p:sp>
      <p:pic>
        <p:nvPicPr>
          <p:cNvPr id="4" name="Picture 3" descr="candl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91" y="3302000"/>
            <a:ext cx="41529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at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Turn off your flash and try to capture light as you </a:t>
            </a:r>
            <a:r>
              <a:rPr lang="en-US" smtClean="0"/>
              <a:t>see it!</a:t>
            </a:r>
            <a:endParaRPr lang="en-US" dirty="0"/>
          </a:p>
        </p:txBody>
      </p:sp>
      <p:pic>
        <p:nvPicPr>
          <p:cNvPr id="4" name="Picture 3" descr="cambridgeb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16" y="2893029"/>
            <a:ext cx="5774375" cy="36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5990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of the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Photographers and photojournalism: 66</a:t>
            </a:r>
            <a:r>
              <a:rPr lang="en-US" baseline="30000" dirty="0" smtClean="0"/>
              <a:t>th</a:t>
            </a:r>
            <a:r>
              <a:rPr lang="en-US" dirty="0" smtClean="0"/>
              <a:t> annual </a:t>
            </a:r>
            <a:r>
              <a:rPr lang="en-US" dirty="0" smtClean="0">
                <a:hlinkClick r:id="rId2"/>
              </a:rPr>
              <a:t>Pictures of the Year </a:t>
            </a:r>
            <a:r>
              <a:rPr lang="en-US" dirty="0" smtClean="0"/>
              <a:t>winners (National Press Photographers Association)</a:t>
            </a:r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://www.youtube.com/watch?v=</a:t>
            </a:r>
            <a:r>
              <a:rPr lang="en-US" sz="1200" dirty="0" smtClean="0">
                <a:hlinkClick r:id="rId2"/>
              </a:rPr>
              <a:t>2i9H7FEw338</a:t>
            </a:r>
            <a:r>
              <a:rPr lang="en-US" sz="1200" dirty="0" smtClean="0"/>
              <a:t> 10 min.</a:t>
            </a:r>
            <a:endParaRPr lang="en-US" sz="1200" dirty="0"/>
          </a:p>
        </p:txBody>
      </p:sp>
      <p:pic>
        <p:nvPicPr>
          <p:cNvPr id="4" name="Picture 3" descr="picturesofthey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56" y="3668601"/>
            <a:ext cx="5148548" cy="285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2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challenge of the pinhole is the size: to obtain an acceptably sharp image, the pinhole must be tiny.</a:t>
            </a:r>
          </a:p>
          <a:p>
            <a:r>
              <a:rPr lang="en-US"/>
              <a:t>But this means only a few light rays get through. To gather enough for an image, then, you need a long exposure—perhaps several seconds.</a:t>
            </a:r>
          </a:p>
        </p:txBody>
      </p:sp>
    </p:spTree>
    <p:extLst>
      <p:ext uri="{BB962C8B-B14F-4D97-AF65-F5344CB8AC3E}">
        <p14:creationId xmlns:p14="http://schemas.microsoft.com/office/powerpoint/2010/main" val="960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larger pinhole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doesn’t the larger pinhole work?</a:t>
            </a:r>
          </a:p>
          <a:p>
            <a:r>
              <a:rPr lang="en-US" dirty="0"/>
              <a:t>As a few light rays go straight through the pinhole, they will cluster into a small circle on the sensor.</a:t>
            </a:r>
          </a:p>
          <a:p>
            <a:r>
              <a:rPr lang="en-US" dirty="0"/>
              <a:t>This is called the </a:t>
            </a:r>
            <a:r>
              <a:rPr lang="en-US" b="1" dirty="0"/>
              <a:t>circle of confusion</a:t>
            </a:r>
            <a:r>
              <a:rPr lang="en-US" dirty="0"/>
              <a:t>.</a:t>
            </a:r>
          </a:p>
          <a:p>
            <a:r>
              <a:rPr lang="en-US" dirty="0"/>
              <a:t>As more light is let in, the circles get bigger. They start of overlap.</a:t>
            </a:r>
          </a:p>
          <a:p>
            <a:r>
              <a:rPr lang="en-US" dirty="0"/>
              <a:t>This is called </a:t>
            </a:r>
            <a:r>
              <a:rPr lang="en-US" b="1" dirty="0"/>
              <a:t>blur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 descr="circlesofconfu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5038437"/>
            <a:ext cx="12573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9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 to get the sharpest image, you need the tiniest hole. But that won’t let enough light through.</a:t>
            </a:r>
          </a:p>
          <a:p>
            <a:r>
              <a:rPr lang="en-US"/>
              <a:t>So a pinhole isn’t a very efficient way to gather light for a photograph.</a:t>
            </a:r>
          </a:p>
        </p:txBody>
      </p:sp>
    </p:spTree>
    <p:extLst>
      <p:ext uri="{BB962C8B-B14F-4D97-AF65-F5344CB8AC3E}">
        <p14:creationId xmlns:p14="http://schemas.microsoft.com/office/powerpoint/2010/main" val="36871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454" y="1775191"/>
            <a:ext cx="6412345" cy="4625609"/>
          </a:xfrm>
        </p:spPr>
        <p:txBody>
          <a:bodyPr/>
          <a:lstStyle/>
          <a:p>
            <a:r>
              <a:rPr lang="en-US"/>
              <a:t>About 1550 or so an Italian named Daniel Barbaro was apparently enjoying his camera obscura one day.</a:t>
            </a:r>
          </a:p>
          <a:p>
            <a:r>
              <a:rPr lang="en-US"/>
              <a:t>He wondered how he might improve the image.</a:t>
            </a:r>
          </a:p>
          <a:p>
            <a:r>
              <a:rPr lang="en-US"/>
              <a:t>So he tried adding an old piece of convex eyeglass. Tah-dah!</a:t>
            </a:r>
          </a:p>
          <a:p>
            <a:endParaRPr lang="en-US"/>
          </a:p>
        </p:txBody>
      </p:sp>
      <p:pic>
        <p:nvPicPr>
          <p:cNvPr id="4" name="Picture 3" descr="barba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726"/>
            <a:ext cx="2274455" cy="346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Lenses both provide a sharper image and gather more light.</a:t>
            </a:r>
          </a:p>
          <a:p>
            <a:r>
              <a:rPr lang="en-US"/>
              <a:t>When light passes through glass is bends, or refracts, at predictable angles.</a:t>
            </a:r>
          </a:p>
          <a:p>
            <a:r>
              <a:rPr lang="en-US"/>
              <a:t>If concave, the light bends out.</a:t>
            </a:r>
          </a:p>
          <a:p>
            <a:r>
              <a:rPr lang="en-US"/>
              <a:t>If convex, the light bends in.</a:t>
            </a:r>
          </a:p>
        </p:txBody>
      </p:sp>
    </p:spTree>
    <p:extLst>
      <p:ext uri="{BB962C8B-B14F-4D97-AF65-F5344CB8AC3E}">
        <p14:creationId xmlns:p14="http://schemas.microsoft.com/office/powerpoint/2010/main" val="275111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Controlling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is usually all around us. It might come from many different sources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madagascar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" y="2954312"/>
            <a:ext cx="3211259" cy="2458907"/>
          </a:xfrm>
          <a:prstGeom prst="rect">
            <a:avLst/>
          </a:prstGeom>
        </p:spPr>
      </p:pic>
      <p:pic>
        <p:nvPicPr>
          <p:cNvPr id="5" name="Picture 4" descr="disn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60" y="3330976"/>
            <a:ext cx="2768718" cy="2361226"/>
          </a:xfrm>
          <a:prstGeom prst="rect">
            <a:avLst/>
          </a:prstGeom>
        </p:spPr>
      </p:pic>
      <p:pic>
        <p:nvPicPr>
          <p:cNvPr id="6" name="Picture 5" descr="dustyplan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90" y="4054622"/>
            <a:ext cx="2821905" cy="189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627417" cy="4625609"/>
          </a:xfrm>
        </p:spPr>
        <p:txBody>
          <a:bodyPr/>
          <a:lstStyle/>
          <a:p>
            <a:r>
              <a:rPr lang="en-US" dirty="0"/>
              <a:t>Only a convex lens will form an image on a flat plane.</a:t>
            </a:r>
          </a:p>
          <a:p>
            <a:r>
              <a:rPr lang="en-US" dirty="0"/>
              <a:t>A concave lens, however, can produce a clear image for the eye, small, sharp, and not reversed. It’s used for </a:t>
            </a:r>
            <a:r>
              <a:rPr lang="en-US" dirty="0" smtClean="0"/>
              <a:t>standard viewfinders</a:t>
            </a:r>
            <a:r>
              <a:rPr lang="en-US" dirty="0"/>
              <a:t>.</a:t>
            </a:r>
          </a:p>
        </p:txBody>
      </p:sp>
      <p:pic>
        <p:nvPicPr>
          <p:cNvPr id="4" name="Picture 3" descr="lens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17" y="1775191"/>
            <a:ext cx="3432201" cy="462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focal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central question for photographers: do you want your subject to be a larger part of the frame, or a smaller part?</a:t>
            </a:r>
          </a:p>
          <a:p>
            <a:r>
              <a:rPr lang="en-US" dirty="0"/>
              <a:t>One way to change this is to move forward or backward.</a:t>
            </a:r>
          </a:p>
          <a:p>
            <a:r>
              <a:rPr lang="en-US" dirty="0"/>
              <a:t>A second way is to change the </a:t>
            </a:r>
            <a:r>
              <a:rPr lang="en-US" b="1" dirty="0"/>
              <a:t>focal length </a:t>
            </a:r>
            <a:r>
              <a:rPr lang="en-US" dirty="0"/>
              <a:t>of the lens.</a:t>
            </a:r>
          </a:p>
        </p:txBody>
      </p:sp>
    </p:spTree>
    <p:extLst>
      <p:ext uri="{BB962C8B-B14F-4D97-AF65-F5344CB8AC3E}">
        <p14:creationId xmlns:p14="http://schemas.microsoft.com/office/powerpoint/2010/main" val="42352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Focal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point of convergence of refracted light is called the </a:t>
            </a:r>
            <a:r>
              <a:rPr lang="en-US" b="1" dirty="0"/>
              <a:t>focal point</a:t>
            </a:r>
            <a:r>
              <a:rPr lang="en-US" dirty="0"/>
              <a:t>.</a:t>
            </a:r>
          </a:p>
        </p:txBody>
      </p:sp>
      <p:pic>
        <p:nvPicPr>
          <p:cNvPr id="5" name="Picture 4" descr="focalpla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91" y="3156527"/>
            <a:ext cx="7006813" cy="34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Focal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focal point may be adjusted so that it is exactly at the same point as the film or sensor.</a:t>
            </a:r>
          </a:p>
          <a:p>
            <a:r>
              <a:rPr lang="en-US"/>
              <a:t>This is called “in focus.”</a:t>
            </a:r>
          </a:p>
          <a:p>
            <a:r>
              <a:rPr lang="en-US"/>
              <a:t>But different lenses refract light at different focal points.</a:t>
            </a:r>
          </a:p>
        </p:txBody>
      </p:sp>
    </p:spTree>
    <p:extLst>
      <p:ext uri="{BB962C8B-B14F-4D97-AF65-F5344CB8AC3E}">
        <p14:creationId xmlns:p14="http://schemas.microsoft.com/office/powerpoint/2010/main" val="346281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Refraction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Some lenses bend light quite sharply. These are said to be “short” or “wide-angle” lenses.</a:t>
            </a:r>
          </a:p>
        </p:txBody>
      </p:sp>
      <p:pic>
        <p:nvPicPr>
          <p:cNvPr id="4" name="Picture 3" descr="widean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3" y="3159990"/>
            <a:ext cx="5403273" cy="347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Refraction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Others bend light more gradually, These are “long” or “telephoto” lenses.</a:t>
            </a:r>
          </a:p>
          <a:p>
            <a:endParaRPr lang="en-US"/>
          </a:p>
        </p:txBody>
      </p:sp>
      <p:pic>
        <p:nvPicPr>
          <p:cNvPr id="4" name="Picture 3" descr="telepho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2" y="3146137"/>
            <a:ext cx="6930736" cy="342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Zoom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Focal length </a:t>
            </a:r>
            <a:r>
              <a:rPr lang="en-US" dirty="0"/>
              <a:t>is the </a:t>
            </a:r>
            <a:r>
              <a:rPr lang="en-US" b="1" dirty="0"/>
              <a:t>measurement</a:t>
            </a:r>
            <a:r>
              <a:rPr lang="en-US" dirty="0"/>
              <a:t> of the space between the </a:t>
            </a:r>
            <a:r>
              <a:rPr lang="en-US" b="1" dirty="0"/>
              <a:t>lens</a:t>
            </a:r>
            <a:r>
              <a:rPr lang="en-US" dirty="0"/>
              <a:t> and the </a:t>
            </a:r>
            <a:r>
              <a:rPr lang="en-US" b="1" dirty="0"/>
              <a:t>focal plane</a:t>
            </a:r>
            <a:r>
              <a:rPr lang="en-US" dirty="0"/>
              <a:t>, expressed in millimeters</a:t>
            </a:r>
            <a:r>
              <a:rPr lang="en-US" dirty="0" smtClean="0"/>
              <a:t>. A fixed focal length lens is sometimes called a “prime” lens.</a:t>
            </a:r>
            <a:endParaRPr lang="en-US" dirty="0"/>
          </a:p>
          <a:p>
            <a:r>
              <a:rPr lang="en-US" dirty="0"/>
              <a:t>A lens that is capable of changing focal length is </a:t>
            </a:r>
            <a:r>
              <a:rPr lang="en-US" dirty="0" smtClean="0"/>
              <a:t>called </a:t>
            </a:r>
            <a:r>
              <a:rPr lang="en-US" dirty="0"/>
              <a:t>a </a:t>
            </a:r>
            <a:r>
              <a:rPr lang="en-US" dirty="0" smtClean="0"/>
              <a:t>“zoom </a:t>
            </a:r>
            <a:r>
              <a:rPr lang="en-US" dirty="0"/>
              <a:t>lens</a:t>
            </a:r>
            <a:r>
              <a:rPr lang="en-US" dirty="0" smtClean="0"/>
              <a:t>.”</a:t>
            </a:r>
            <a:endParaRPr lang="en-US" dirty="0"/>
          </a:p>
          <a:p>
            <a:r>
              <a:rPr lang="en-US" dirty="0"/>
              <a:t>Most zoom lenses sacrifice speed for flexibility. Also, they may be less sharp.</a:t>
            </a:r>
          </a:p>
        </p:txBody>
      </p:sp>
    </p:spTree>
    <p:extLst>
      <p:ext uri="{BB962C8B-B14F-4D97-AF65-F5344CB8AC3E}">
        <p14:creationId xmlns:p14="http://schemas.microsoft.com/office/powerpoint/2010/main" val="52355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Speed</a:t>
            </a:r>
            <a:r>
              <a:rPr lang="en-US" dirty="0"/>
              <a:t> is the ability of the lens to collect light. a “faster” lens collects more light, so can take photographs in lower light conditions.</a:t>
            </a:r>
          </a:p>
          <a:p>
            <a:r>
              <a:rPr lang="en-US" dirty="0"/>
              <a:t>Normally we want lenses to be as fast as possible, because it gives us more flexibility.</a:t>
            </a:r>
          </a:p>
          <a:p>
            <a:r>
              <a:rPr lang="en-US" dirty="0"/>
              <a:t>Photojournalists in particular need fast lenses for available-light photography.</a:t>
            </a:r>
          </a:p>
        </p:txBody>
      </p:sp>
    </p:spTree>
    <p:extLst>
      <p:ext uri="{BB962C8B-B14F-4D97-AF65-F5344CB8AC3E}">
        <p14:creationId xmlns:p14="http://schemas.microsoft.com/office/powerpoint/2010/main" val="26948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a focal length is short, the image takes up less space on the focal plane (sensor or film).</a:t>
            </a:r>
          </a:p>
          <a:p>
            <a:r>
              <a:rPr lang="en-US"/>
              <a:t>If it is long, the image takes up more space.</a:t>
            </a:r>
          </a:p>
          <a:p>
            <a:r>
              <a:rPr lang="en-US"/>
              <a:t>Therefore, a long lens brings us closer to the subject, like a binoculars might.</a:t>
            </a:r>
          </a:p>
          <a:p>
            <a:r>
              <a:rPr lang="en-US"/>
              <a:t>The focal length of the lens is usually stamped on the lens barrel or ring.</a:t>
            </a:r>
          </a:p>
        </p:txBody>
      </p:sp>
    </p:spTree>
    <p:extLst>
      <p:ext uri="{BB962C8B-B14F-4D97-AF65-F5344CB8AC3E}">
        <p14:creationId xmlns:p14="http://schemas.microsoft.com/office/powerpoint/2010/main" val="402862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Normal 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“Normal” focal length for 35mm film is 50mm.</a:t>
            </a:r>
          </a:p>
          <a:p>
            <a:r>
              <a:rPr lang="en-US" dirty="0"/>
              <a:t>This means the lens will produce an image similar to what the eye </a:t>
            </a:r>
            <a:r>
              <a:rPr lang="en-US" dirty="0" smtClean="0"/>
              <a:t>sees.</a:t>
            </a:r>
            <a:endParaRPr lang="en-US" dirty="0"/>
          </a:p>
          <a:p>
            <a:r>
              <a:rPr lang="en-US" dirty="0"/>
              <a:t>How is “normal” calculated?</a:t>
            </a:r>
          </a:p>
        </p:txBody>
      </p:sp>
      <p:pic>
        <p:nvPicPr>
          <p:cNvPr id="4" name="Picture 3" descr="normalfocalleng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64" y="4483100"/>
            <a:ext cx="3079173" cy="22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Controlling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that light won’t give us photographs, not as it is.</a:t>
            </a:r>
          </a:p>
          <a:p>
            <a:r>
              <a:rPr lang="en-US" dirty="0"/>
              <a:t>It must be controlled.</a:t>
            </a:r>
          </a:p>
          <a:p>
            <a:r>
              <a:rPr lang="en-US" dirty="0"/>
              <a:t>Most of the controls on a camera </a:t>
            </a:r>
            <a:r>
              <a:rPr lang="en-US" dirty="0" smtClean="0"/>
              <a:t>are designed </a:t>
            </a:r>
            <a:r>
              <a:rPr lang="en-US" dirty="0"/>
              <a:t>for just this purpose: to control light before it is recorded on a light-sensitive surface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07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Normal 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is calculated by measuring the diagonal width of the film or sensor.</a:t>
            </a:r>
          </a:p>
          <a:p>
            <a:r>
              <a:rPr lang="en-US" dirty="0"/>
              <a:t>For the 35mm standard of film or advanced DSLR sensors, it is about 43 mm. We round up to about 50mm.</a:t>
            </a:r>
          </a:p>
        </p:txBody>
      </p:sp>
      <p:pic>
        <p:nvPicPr>
          <p:cNvPr id="5" name="Picture 4" descr="normalfocallengthcal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4526973"/>
            <a:ext cx="27051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“full frame” (35 mm film equivalent) sensor gives photographers the best quality. It’s not simply a matter of megapixels, as is often advertised.</a:t>
            </a:r>
          </a:p>
          <a:p>
            <a:r>
              <a:rPr lang="en-US" dirty="0" smtClean="0"/>
              <a:t>Smaller sensors with a high megapixel count have smaller pixels stuffed into a smaller sized sensor. This reduces image quality.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7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Full-frame sensors have no “crop factor.” That is, a 50mm fixed focal length lens delivers the same image as it would on film.</a:t>
            </a:r>
          </a:p>
          <a:p>
            <a:r>
              <a:rPr lang="en-US" dirty="0" smtClean="0"/>
              <a:t>Smaller sensors have a crop factor. For example, an APS-C (about 24 mm by 16 mm) is about half the size of a full-frame sensor.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428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APS-C is common in many lower-end DSLRs and advanced hybrid/bridge cameras.</a:t>
            </a:r>
          </a:p>
          <a:p>
            <a:r>
              <a:rPr lang="en-US" dirty="0" smtClean="0"/>
              <a:t>Because it’s half the size, the image is bigger. That means, for example, a 24 mm lens for a full-frame will be a 48 mm equivalent for half-frame.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1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en-US" dirty="0" smtClean="0"/>
              <a:t>Other popular sensor sizes: </a:t>
            </a:r>
          </a:p>
          <a:p>
            <a:r>
              <a:rPr lang="en-US" dirty="0" smtClean="0"/>
              <a:t>APS-H, about 28 mm by 19 mm; popular for many mid-level DSLRs, 1.3 crop factor.</a:t>
            </a:r>
          </a:p>
          <a:p>
            <a:r>
              <a:rPr lang="en-US" dirty="0" smtClean="0"/>
              <a:t>Four thirds (about 17mm by 13mm), about one-fourth the size of full-frame.</a:t>
            </a:r>
          </a:p>
        </p:txBody>
      </p:sp>
    </p:spTree>
    <p:extLst>
      <p:ext uri="{BB962C8B-B14F-4D97-AF65-F5344CB8AC3E}">
        <p14:creationId xmlns:p14="http://schemas.microsoft.com/office/powerpoint/2010/main" val="2054116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Tiny sensors </a:t>
            </a:r>
            <a:r>
              <a:rPr lang="en-US" dirty="0" smtClean="0"/>
              <a:t>are popular for low-end </a:t>
            </a:r>
            <a:r>
              <a:rPr lang="en-US" dirty="0"/>
              <a:t>point-and-shoot cameras and </a:t>
            </a:r>
            <a:r>
              <a:rPr lang="en-US" dirty="0" smtClean="0"/>
              <a:t>smartphones, from 7.6mm </a:t>
            </a:r>
            <a:r>
              <a:rPr lang="en-US" dirty="0"/>
              <a:t>by 5.7mm down to 5.37 by 4.04 (smartphones)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smaller the sensor, the less control over depth of field and, of course, the lower the quality of image.</a:t>
            </a:r>
            <a:endParaRPr lang="en-US" dirty="0"/>
          </a:p>
          <a:p>
            <a:pPr marL="11887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2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Here is a rough equivalent for comparison.</a:t>
            </a:r>
            <a:endParaRPr lang="en-US" dirty="0"/>
          </a:p>
        </p:txBody>
      </p:sp>
      <p:pic>
        <p:nvPicPr>
          <p:cNvPr id="6" name="Picture 5" descr="sensor siz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742327"/>
            <a:ext cx="60706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01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focal lengths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Because we used 35mm film for so long, we still often use it as a lens reference.</a:t>
            </a:r>
          </a:p>
          <a:p>
            <a:r>
              <a:rPr lang="en-US" dirty="0" smtClean="0"/>
              <a:t>For example, a hybrid camera may indicate a zoom lens length from 6-24mm. </a:t>
            </a:r>
          </a:p>
          <a:p>
            <a:r>
              <a:rPr lang="en-US" dirty="0" smtClean="0"/>
              <a:t>But it has a much smaller than full-frame sensor.</a:t>
            </a:r>
          </a:p>
          <a:p>
            <a:r>
              <a:rPr lang="en-US" dirty="0" smtClean="0"/>
              <a:t>So practically speaking it is the equivalent of a full-frame 28-105mm. Moderate wide angle to moderate telephoto.</a:t>
            </a:r>
            <a:endParaRPr lang="en-US" dirty="0"/>
          </a:p>
          <a:p>
            <a:pPr marL="11887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93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lenses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for full-frame comparison anything larger </a:t>
            </a:r>
            <a:r>
              <a:rPr lang="en-US" dirty="0"/>
              <a:t>than </a:t>
            </a:r>
            <a:r>
              <a:rPr lang="en-US" dirty="0" smtClean="0"/>
              <a:t>50mm equivalent </a:t>
            </a:r>
            <a:r>
              <a:rPr lang="en-US" dirty="0"/>
              <a:t>is telephoto; anything smaller is wide angle.</a:t>
            </a:r>
          </a:p>
          <a:p>
            <a:r>
              <a:rPr lang="en-US" dirty="0"/>
              <a:t>When you change the focal length of your lens, either by zooming or putting on a different lens, you make objects appear closer or farther away.</a:t>
            </a:r>
          </a:p>
          <a:p>
            <a:r>
              <a:rPr lang="en-US" dirty="0"/>
              <a:t>This presumes you do not move.</a:t>
            </a:r>
          </a:p>
        </p:txBody>
      </p:sp>
    </p:spTree>
    <p:extLst>
      <p:ext uri="{BB962C8B-B14F-4D97-AF65-F5344CB8AC3E}">
        <p14:creationId xmlns:p14="http://schemas.microsoft.com/office/powerpoint/2010/main" val="26156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75191"/>
            <a:ext cx="8229601" cy="4625609"/>
          </a:xfrm>
        </p:spPr>
        <p:txBody>
          <a:bodyPr/>
          <a:lstStyle/>
          <a:p>
            <a:r>
              <a:rPr lang="en-US"/>
              <a:t>Presuming you don’t move, then, the </a:t>
            </a:r>
            <a:r>
              <a:rPr lang="en-US" i="1"/>
              <a:t>perspective</a:t>
            </a:r>
            <a:r>
              <a:rPr lang="en-US"/>
              <a:t> doesn’t change, no matter what focal length you choose.</a:t>
            </a:r>
          </a:p>
          <a:p>
            <a:r>
              <a:rPr lang="en-US"/>
              <a:t>Perspective means your subject’s relationship to surrounding objects. </a:t>
            </a:r>
          </a:p>
          <a:p>
            <a:r>
              <a:rPr lang="en-US"/>
              <a:t>That is, how big or small they appear in comparison to the subject.</a:t>
            </a:r>
          </a:p>
        </p:txBody>
      </p:sp>
    </p:spTree>
    <p:extLst>
      <p:ext uri="{BB962C8B-B14F-4D97-AF65-F5344CB8AC3E}">
        <p14:creationId xmlns:p14="http://schemas.microsoft.com/office/powerpoint/2010/main" val="29300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Most DSLRs—and indeed all cameras—today feature quite a few gadgets designed to help you take better pictures.</a:t>
            </a:r>
          </a:p>
          <a:p>
            <a:r>
              <a:rPr lang="en-US"/>
              <a:t>But the most critical part of the process is also the most expensive: it’s that chunk of glass we call the lens.</a:t>
            </a:r>
          </a:p>
        </p:txBody>
      </p:sp>
    </p:spTree>
    <p:extLst>
      <p:ext uri="{BB962C8B-B14F-4D97-AF65-F5344CB8AC3E}">
        <p14:creationId xmlns:p14="http://schemas.microsoft.com/office/powerpoint/2010/main" val="42757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 is a </a:t>
            </a:r>
            <a:r>
              <a:rPr lang="en-US" dirty="0" smtClean="0"/>
              <a:t>comparison of perspectives.</a:t>
            </a:r>
            <a:endParaRPr lang="en-US" dirty="0"/>
          </a:p>
        </p:txBody>
      </p:sp>
      <p:pic>
        <p:nvPicPr>
          <p:cNvPr id="4" name="Picture 3" descr="focallengthillust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6" y="2807855"/>
            <a:ext cx="6381655" cy="35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However, most people will both change a focal length AND move.</a:t>
            </a:r>
          </a:p>
          <a:p>
            <a:r>
              <a:rPr lang="en-US"/>
              <a:t>This changes perspective, sometimes dramatically.</a:t>
            </a:r>
          </a:p>
        </p:txBody>
      </p:sp>
    </p:spTree>
    <p:extLst>
      <p:ext uri="{BB962C8B-B14F-4D97-AF65-F5344CB8AC3E}">
        <p14:creationId xmlns:p14="http://schemas.microsoft.com/office/powerpoint/2010/main" val="178958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take an example. You take a photo down the street with a sign in the foreground, shooting with your zoom at 105mm.</a:t>
            </a:r>
          </a:p>
          <a:p>
            <a:r>
              <a:rPr lang="en-US" dirty="0"/>
              <a:t>Now you change your focal length to 28mm.</a:t>
            </a:r>
          </a:p>
          <a:p>
            <a:r>
              <a:rPr lang="en-US" dirty="0"/>
              <a:t>You walk closer to the photo, so the </a:t>
            </a:r>
            <a:r>
              <a:rPr lang="en-US" dirty="0" smtClean="0"/>
              <a:t>sign takes up the same amount of space </a:t>
            </a:r>
            <a:r>
              <a:rPr lang="en-US" dirty="0"/>
              <a:t>in the </a:t>
            </a:r>
            <a:r>
              <a:rPr lang="en-US" dirty="0" smtClean="0"/>
              <a:t>frame as </a:t>
            </a:r>
            <a:r>
              <a:rPr lang="en-US" dirty="0"/>
              <a:t>it was at 135mm.</a:t>
            </a:r>
          </a:p>
        </p:txBody>
      </p:sp>
    </p:spTree>
    <p:extLst>
      <p:ext uri="{BB962C8B-B14F-4D97-AF65-F5344CB8AC3E}">
        <p14:creationId xmlns:p14="http://schemas.microsoft.com/office/powerpoint/2010/main" val="21256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happens? Your scene changes dramatically: objects closer to the lens appear much larger. Objects farther away from the lens appear much smaller.</a:t>
            </a:r>
          </a:p>
          <a:p>
            <a:r>
              <a:rPr lang="en-US"/>
              <a:t>Because we gauge dimension, or depth, in a two-dimensional scene primarily by comparing size of familiar objects, the wide-angle photo dramatically increases the feeling of depth.</a:t>
            </a:r>
          </a:p>
        </p:txBody>
      </p:sp>
    </p:spTree>
    <p:extLst>
      <p:ext uri="{BB962C8B-B14F-4D97-AF65-F5344CB8AC3E}">
        <p14:creationId xmlns:p14="http://schemas.microsoft.com/office/powerpoint/2010/main" val="15862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Wide angle and telephoto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28mm (wide angle) and 105mm (telephoto). Note sign is about the same size.</a:t>
            </a:r>
          </a:p>
        </p:txBody>
      </p:sp>
      <p:pic>
        <p:nvPicPr>
          <p:cNvPr id="4" name="Picture 3" descr="28m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8183"/>
            <a:ext cx="4364180" cy="2909453"/>
          </a:xfrm>
          <a:prstGeom prst="rect">
            <a:avLst/>
          </a:prstGeom>
        </p:spPr>
      </p:pic>
      <p:pic>
        <p:nvPicPr>
          <p:cNvPr id="5" name="Picture 4" descr="105m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22" y="3348183"/>
            <a:ext cx="4364178" cy="29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276436" cy="4625609"/>
          </a:xfrm>
        </p:spPr>
        <p:txBody>
          <a:bodyPr/>
          <a:lstStyle/>
          <a:p>
            <a:r>
              <a:rPr lang="en-US"/>
              <a:t>Depth means the feeling of great distance in a photo, from foreground to background.</a:t>
            </a:r>
          </a:p>
          <a:p>
            <a:r>
              <a:rPr lang="en-US"/>
              <a:t>Sometimes we say “a short (wide angle) lens stretches objects in a scene.”</a:t>
            </a:r>
          </a:p>
        </p:txBody>
      </p:sp>
      <p:pic>
        <p:nvPicPr>
          <p:cNvPr id="4" name="Picture 3" descr="wideangle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18" y="2086918"/>
            <a:ext cx="4399973" cy="29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Telephoto stacking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telephoto, or long focal length, lens gives appearance that objects are closer together. You’ve probably seen this startling effect on photos of airplanes that seem to be landing right on the highway.</a:t>
            </a:r>
          </a:p>
        </p:txBody>
      </p:sp>
      <p:pic>
        <p:nvPicPr>
          <p:cNvPr id="4" name="Picture 3" descr="planeland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18" y="3915063"/>
            <a:ext cx="3983182" cy="28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changing the focal length </a:t>
            </a:r>
            <a:r>
              <a:rPr lang="en-US" i="1" dirty="0"/>
              <a:t>and</a:t>
            </a:r>
            <a:r>
              <a:rPr lang="en-US" dirty="0"/>
              <a:t> moving can give you dramatically different results.</a:t>
            </a:r>
          </a:p>
          <a:p>
            <a:r>
              <a:rPr lang="en-US" dirty="0"/>
              <a:t>But the focal length of a lens also affects focus.</a:t>
            </a:r>
          </a:p>
          <a:p>
            <a:r>
              <a:rPr lang="en-US" dirty="0"/>
              <a:t>When we say something is in focus, we mean it looks sharp as opposed to blurry.</a:t>
            </a:r>
          </a:p>
          <a:p>
            <a:r>
              <a:rPr lang="en-US" dirty="0"/>
              <a:t>True focus is based on a central point, the focal point. But it’s not only there.</a:t>
            </a:r>
          </a:p>
        </p:txBody>
      </p:sp>
    </p:spTree>
    <p:extLst>
      <p:ext uri="{BB962C8B-B14F-4D97-AF65-F5344CB8AC3E}">
        <p14:creationId xmlns:p14="http://schemas.microsoft.com/office/powerpoint/2010/main" val="11905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eye will not discern the small differences in sharpness around the focal point.</a:t>
            </a:r>
          </a:p>
          <a:p>
            <a:r>
              <a:rPr lang="en-US" dirty="0"/>
              <a:t>In fact, we can determine </a:t>
            </a:r>
            <a:r>
              <a:rPr lang="en-US" dirty="0" smtClean="0"/>
              <a:t>a certain distance </a:t>
            </a:r>
            <a:r>
              <a:rPr lang="en-US" dirty="0"/>
              <a:t>from the focal point, foreground or background, that still will be acceptably sharp.</a:t>
            </a:r>
          </a:p>
        </p:txBody>
      </p:sp>
      <p:pic>
        <p:nvPicPr>
          <p:cNvPr id="4" name="Picture 3" descr="depthoffie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96" y="4422063"/>
            <a:ext cx="3945082" cy="24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area of a scene from foreground to background that will remain acceptably sharp when we focus on a subject is called the </a:t>
            </a:r>
            <a:r>
              <a:rPr lang="en-US" b="1" dirty="0"/>
              <a:t>depth of field.</a:t>
            </a:r>
          </a:p>
          <a:p>
            <a:r>
              <a:rPr lang="en-US" dirty="0"/>
              <a:t>Depth of field is directly affected by three things:</a:t>
            </a:r>
          </a:p>
          <a:p>
            <a:r>
              <a:rPr lang="en-US" dirty="0"/>
              <a:t>Focal length.</a:t>
            </a:r>
          </a:p>
          <a:p>
            <a:r>
              <a:rPr lang="en-US" dirty="0"/>
              <a:t>F/stop.</a:t>
            </a:r>
          </a:p>
          <a:p>
            <a:r>
              <a:rPr lang="en-US" dirty="0"/>
              <a:t>Camera-to-subject distance.</a:t>
            </a:r>
          </a:p>
        </p:txBody>
      </p:sp>
    </p:spTree>
    <p:extLst>
      <p:ext uri="{BB962C8B-B14F-4D97-AF65-F5344CB8AC3E}">
        <p14:creationId xmlns:p14="http://schemas.microsoft.com/office/powerpoint/2010/main" val="404688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good lens will get you sharper, better quality photos in a larger variety of challenging light conditions.</a:t>
            </a:r>
          </a:p>
          <a:p>
            <a:r>
              <a:rPr lang="en-US" dirty="0"/>
              <a:t>It will last a lifetime.</a:t>
            </a:r>
          </a:p>
          <a:p>
            <a:r>
              <a:rPr lang="en-US" dirty="0"/>
              <a:t>It will be costly.</a:t>
            </a:r>
          </a:p>
          <a:p>
            <a:r>
              <a:rPr lang="en-US" dirty="0"/>
              <a:t>It will break if it’s </a:t>
            </a:r>
            <a:r>
              <a:rPr lang="en-US" dirty="0" smtClean="0"/>
              <a:t>dropped!</a:t>
            </a:r>
            <a:endParaRPr lang="en-US" dirty="0"/>
          </a:p>
        </p:txBody>
      </p:sp>
      <p:pic>
        <p:nvPicPr>
          <p:cNvPr id="4" name="Picture 3" descr="cameral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15" y="3289047"/>
            <a:ext cx="3340995" cy="340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Focal length and 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point</a:t>
            </a:r>
            <a:r>
              <a:rPr lang="en-US" dirty="0"/>
              <a:t>-and-shoot cameras without a focus mechanism often have normal or wide-angle lenses.</a:t>
            </a:r>
          </a:p>
          <a:p>
            <a:r>
              <a:rPr lang="en-US" dirty="0"/>
              <a:t>This is because with these lenses depth of field is large, commonly between 5 feet and 15 feet (1.5 </a:t>
            </a:r>
            <a:r>
              <a:rPr lang="en-US" dirty="0" smtClean="0"/>
              <a:t>meters </a:t>
            </a:r>
            <a:r>
              <a:rPr lang="en-US" dirty="0"/>
              <a:t>to 4.5 </a:t>
            </a:r>
            <a:r>
              <a:rPr lang="en-US" dirty="0" smtClean="0"/>
              <a:t>meters)</a:t>
            </a:r>
            <a:r>
              <a:rPr lang="en-US" dirty="0"/>
              <a:t>. </a:t>
            </a:r>
          </a:p>
          <a:p>
            <a:r>
              <a:rPr lang="en-US" dirty="0"/>
              <a:t>This means you can snap a subject anywhere in that area and be confident it will </a:t>
            </a:r>
            <a:r>
              <a:rPr lang="en-US" dirty="0" smtClean="0"/>
              <a:t>look sharp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field and 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8545" y="1775191"/>
            <a:ext cx="5195454" cy="4625609"/>
          </a:xfrm>
        </p:spPr>
        <p:txBody>
          <a:bodyPr/>
          <a:lstStyle/>
          <a:p>
            <a:r>
              <a:rPr lang="en-US"/>
              <a:t>So if you have a wide-angle lens, your focus can be fairly sloppy and you can still get a sharp photo.</a:t>
            </a:r>
          </a:p>
          <a:p>
            <a:r>
              <a:rPr lang="en-US"/>
              <a:t>If you are shooting with a telephoto, however, depth of field is shallow. Not much beyond the actual subject will be sharp.</a:t>
            </a:r>
          </a:p>
        </p:txBody>
      </p:sp>
      <p:pic>
        <p:nvPicPr>
          <p:cNvPr id="5" name="Picture 4" descr="chameleon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191"/>
            <a:ext cx="3948545" cy="242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field and distance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When you get closer to a subject, the depth of field becomes more shallow.</a:t>
            </a:r>
          </a:p>
          <a:p>
            <a:r>
              <a:rPr lang="en-US"/>
              <a:t>When you get really close, depth of field may be nearly zero. That is why a macro (close-up) lens requires careful focusing.</a:t>
            </a:r>
          </a:p>
        </p:txBody>
      </p:sp>
    </p:spTree>
    <p:extLst>
      <p:ext uri="{BB962C8B-B14F-4D97-AF65-F5344CB8AC3E}">
        <p14:creationId xmlns:p14="http://schemas.microsoft.com/office/powerpoint/2010/main" val="18166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Macro and 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Here is a close-up at f/4.5 and f/19.</a:t>
            </a:r>
          </a:p>
        </p:txBody>
      </p:sp>
      <p:pic>
        <p:nvPicPr>
          <p:cNvPr id="4" name="Picture 3" descr="macrof-4.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2047"/>
            <a:ext cx="4419347" cy="3127082"/>
          </a:xfrm>
          <a:prstGeom prst="rect">
            <a:avLst/>
          </a:prstGeom>
        </p:spPr>
      </p:pic>
      <p:pic>
        <p:nvPicPr>
          <p:cNvPr id="5" name="Picture 4" descr="macrof-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09" y="2742047"/>
            <a:ext cx="4410364" cy="31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field and f/stop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673436" cy="4625609"/>
          </a:xfrm>
        </p:spPr>
        <p:txBody>
          <a:bodyPr/>
          <a:lstStyle/>
          <a:p>
            <a:r>
              <a:rPr lang="en-US"/>
              <a:t>Note the third way you can control depth of speed is through the aperture adjustment.</a:t>
            </a:r>
          </a:p>
          <a:p>
            <a:r>
              <a:rPr lang="en-US"/>
              <a:t>The aperture is the amount of light the lens lets into the camera, measured by </a:t>
            </a:r>
            <a:r>
              <a:rPr lang="en-US" b="1"/>
              <a:t>f/stops.</a:t>
            </a:r>
          </a:p>
        </p:txBody>
      </p:sp>
      <p:pic>
        <p:nvPicPr>
          <p:cNvPr id="4" name="Picture 3" descr="fsto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32" y="1574799"/>
            <a:ext cx="3106168" cy="501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5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Compare depth of field at f/3.5 and f/22.</a:t>
            </a:r>
          </a:p>
        </p:txBody>
      </p:sp>
      <p:pic>
        <p:nvPicPr>
          <p:cNvPr id="4" name="Picture 3" descr="f-3.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" y="2620819"/>
            <a:ext cx="3161145" cy="4111009"/>
          </a:xfrm>
          <a:prstGeom prst="rect">
            <a:avLst/>
          </a:prstGeom>
        </p:spPr>
      </p:pic>
      <p:pic>
        <p:nvPicPr>
          <p:cNvPr id="5" name="Picture 4" descr="f-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27" y="2620819"/>
            <a:ext cx="3064960" cy="411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f/stop number represents the focal length of the lens divided by the diameter of the </a:t>
            </a:r>
            <a:r>
              <a:rPr lang="en-US" dirty="0" smtClean="0"/>
              <a:t>aperture.</a:t>
            </a:r>
            <a:endParaRPr lang="en-US" dirty="0"/>
          </a:p>
          <a:p>
            <a:r>
              <a:rPr lang="en-US" dirty="0"/>
              <a:t>For example, if you have a 100mm focal length lens, and its diameter is 50mm, the widest f/stop is f/2.</a:t>
            </a:r>
          </a:p>
        </p:txBody>
      </p:sp>
    </p:spTree>
    <p:extLst>
      <p:ext uri="{BB962C8B-B14F-4D97-AF65-F5344CB8AC3E}">
        <p14:creationId xmlns:p14="http://schemas.microsoft.com/office/powerpoint/2010/main" val="8272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75191"/>
            <a:ext cx="5638800" cy="4625609"/>
          </a:xfrm>
        </p:spPr>
        <p:txBody>
          <a:bodyPr/>
          <a:lstStyle/>
          <a:p>
            <a:r>
              <a:rPr lang="en-US" dirty="0"/>
              <a:t>If you close that </a:t>
            </a:r>
            <a:r>
              <a:rPr lang="en-US" dirty="0" smtClean="0"/>
              <a:t>aperture opening </a:t>
            </a:r>
            <a:r>
              <a:rPr lang="en-US" dirty="0"/>
              <a:t>down so that it no longer represents a diameter of 50mm, the f/stop will get smaller:</a:t>
            </a:r>
          </a:p>
          <a:p>
            <a:r>
              <a:rPr lang="en-US" dirty="0"/>
              <a:t>100mm divided by 25mm=f/4.</a:t>
            </a:r>
          </a:p>
        </p:txBody>
      </p:sp>
      <p:pic>
        <p:nvPicPr>
          <p:cNvPr id="4" name="Picture 3" descr="apertu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80" y="3083790"/>
            <a:ext cx="3157420" cy="32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f/stops and focal lengths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longer </a:t>
            </a:r>
            <a:r>
              <a:rPr lang="en-US" dirty="0"/>
              <a:t>the telephoto lens, the bigger in diameter it has to be to obtain the same f/stop.</a:t>
            </a:r>
          </a:p>
          <a:p>
            <a:r>
              <a:rPr lang="en-US" dirty="0"/>
              <a:t>To obtain f/2 with a 200mm lens, you need a diameter of 100mm.</a:t>
            </a:r>
          </a:p>
          <a:p>
            <a:r>
              <a:rPr lang="en-US" dirty="0"/>
              <a:t>This is why “fast” telephoto and zoom lenses become big heavy pieces of glass, and why they usually cost a LOT of money.</a:t>
            </a:r>
          </a:p>
        </p:txBody>
      </p:sp>
    </p:spTree>
    <p:extLst>
      <p:ext uri="{BB962C8B-B14F-4D97-AF65-F5344CB8AC3E}">
        <p14:creationId xmlns:p14="http://schemas.microsoft.com/office/powerpoint/2010/main" val="28985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“Slow” and “fast” in lenses means how much light they are capable of collecting.</a:t>
            </a:r>
          </a:p>
          <a:p>
            <a:r>
              <a:rPr lang="en-US" dirty="0"/>
              <a:t>The fastest lens, in theory, is 1.0 f/stop. That doesn’t exist, but 1.2 f/stop does. For a price.</a:t>
            </a:r>
          </a:p>
          <a:p>
            <a:r>
              <a:rPr lang="en-US" dirty="0" smtClean="0"/>
              <a:t>Regular zoom </a:t>
            </a:r>
            <a:r>
              <a:rPr lang="en-US" dirty="0"/>
              <a:t>lenses that offer a wide range will have a smaller possible f/</a:t>
            </a:r>
            <a:r>
              <a:rPr lang="en-US" dirty="0" smtClean="0"/>
              <a:t>stop number at </a:t>
            </a:r>
            <a:r>
              <a:rPr lang="en-US" dirty="0"/>
              <a:t>the telephoto end than at the wide-angle end. Stamped on the barrel will be something like f/4-f/5.6.</a:t>
            </a:r>
          </a:p>
        </p:txBody>
      </p:sp>
    </p:spTree>
    <p:extLst>
      <p:ext uri="{BB962C8B-B14F-4D97-AF65-F5344CB8AC3E}">
        <p14:creationId xmlns:p14="http://schemas.microsoft.com/office/powerpoint/2010/main" val="40347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a lens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first question might be: Why can’t we just put a digital sensor in front of an object, and let it record the image?</a:t>
            </a:r>
          </a:p>
          <a:p>
            <a:pPr marL="118872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5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F/stops are standardized. You may presume f/4 collects the same amount of light with a 25mm lens and a 200mm lens.</a:t>
            </a:r>
          </a:p>
          <a:p>
            <a:r>
              <a:rPr lang="en-US"/>
              <a:t>What’s more, f/stop changes adjust the light to a precise degree. Each full f/stop lets exactly half, or double, the amount of light.</a:t>
            </a:r>
          </a:p>
        </p:txBody>
      </p:sp>
    </p:spTree>
    <p:extLst>
      <p:ext uri="{BB962C8B-B14F-4D97-AF65-F5344CB8AC3E}">
        <p14:creationId xmlns:p14="http://schemas.microsoft.com/office/powerpoint/2010/main" val="8626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example, if you shoot your zoom lens at f/stop 5.6, and then change it to f</a:t>
            </a:r>
            <a:r>
              <a:rPr lang="en-US" dirty="0" smtClean="0"/>
              <a:t>/8</a:t>
            </a:r>
            <a:r>
              <a:rPr lang="en-US" dirty="0"/>
              <a:t>, you are letting exactly half as much light strike the film or sensor.</a:t>
            </a:r>
          </a:p>
          <a:p>
            <a:r>
              <a:rPr lang="en-US" dirty="0"/>
              <a:t>The higher the number, the less the light you let into the camera.</a:t>
            </a:r>
          </a:p>
          <a:p>
            <a:r>
              <a:rPr lang="en-US" dirty="0"/>
              <a:t>Most SLRs let you control the light by </a:t>
            </a:r>
            <a:r>
              <a:rPr lang="en-US" dirty="0" smtClean="0"/>
              <a:t>half or one-third f</a:t>
            </a:r>
            <a:r>
              <a:rPr lang="en-US" dirty="0"/>
              <a:t>/stops.</a:t>
            </a:r>
          </a:p>
        </p:txBody>
      </p:sp>
    </p:spTree>
    <p:extLst>
      <p:ext uri="{BB962C8B-B14F-4D97-AF65-F5344CB8AC3E}">
        <p14:creationId xmlns:p14="http://schemas.microsoft.com/office/powerpoint/2010/main" val="3724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 are standard f/stops:</a:t>
            </a:r>
          </a:p>
          <a:p>
            <a:r>
              <a:rPr lang="en-US" dirty="0"/>
              <a:t>1.4, 1.8 (or 2), 2.8, 4, 5.6, 8, 11, 16, 22, 32, 45</a:t>
            </a:r>
            <a:r>
              <a:rPr lang="en-US" dirty="0" smtClean="0"/>
              <a:t>.</a:t>
            </a:r>
          </a:p>
          <a:p>
            <a:r>
              <a:rPr lang="en-US" dirty="0" smtClean="0"/>
              <a:t>No one lens offers this entire range.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Usually the lens speed, or widest possible f/stop, will be stamped on the barrel. Also depth of field at different f/stop and focus combinations.</a:t>
            </a:r>
          </a:p>
        </p:txBody>
      </p:sp>
      <p:pic>
        <p:nvPicPr>
          <p:cNvPr id="4" name="Picture 3" descr="fstopsonle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84" y="3509818"/>
            <a:ext cx="3311689" cy="33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 and 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F/stop affects depth of field in predictable </a:t>
            </a:r>
            <a:r>
              <a:rPr lang="en-US" dirty="0" smtClean="0"/>
              <a:t>ways.</a:t>
            </a:r>
            <a:endParaRPr lang="en-US" dirty="0"/>
          </a:p>
          <a:p>
            <a:r>
              <a:rPr lang="en-US" dirty="0"/>
              <a:t>The larger the aperture (smaller the f/stop number), the more shallow the depth of field.</a:t>
            </a:r>
          </a:p>
        </p:txBody>
      </p:sp>
      <p:pic>
        <p:nvPicPr>
          <p:cNvPr id="4" name="Picture 3" descr="squirr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75" y="3914156"/>
            <a:ext cx="3731568" cy="282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0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 and 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For example, if you want to blur a background to focus attention on the subject, you would choose a larger aperture, and so a smaller f/stop, such as f/2.8 or f/4.</a:t>
            </a:r>
          </a:p>
          <a:p>
            <a:r>
              <a:rPr lang="en-US"/>
              <a:t>If, on the othe hand, you want as much as possible in focus, you’d choose f/16 or f/22.</a:t>
            </a:r>
          </a:p>
        </p:txBody>
      </p:sp>
    </p:spTree>
    <p:extLst>
      <p:ext uri="{BB962C8B-B14F-4D97-AF65-F5344CB8AC3E}">
        <p14:creationId xmlns:p14="http://schemas.microsoft.com/office/powerpoint/2010/main" val="19729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 and 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Your camera lens will tell you usually what your depth of field is for different f/stops.</a:t>
            </a:r>
          </a:p>
          <a:p>
            <a:r>
              <a:rPr lang="en-US"/>
              <a:t>Some cameras offer a depth-of-field preview button. This shows you in your viewfinder what will be in focus.</a:t>
            </a:r>
          </a:p>
        </p:txBody>
      </p:sp>
    </p:spTree>
    <p:extLst>
      <p:ext uri="{BB962C8B-B14F-4D97-AF65-F5344CB8AC3E}">
        <p14:creationId xmlns:p14="http://schemas.microsoft.com/office/powerpoint/2010/main" val="226849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Information you need is usually stamped on the front ring.</a:t>
            </a:r>
          </a:p>
        </p:txBody>
      </p:sp>
      <p:pic>
        <p:nvPicPr>
          <p:cNvPr id="6" name="Picture 5" descr="lensfro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55" y="3022600"/>
            <a:ext cx="43688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read a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3168073" cy="4625609"/>
          </a:xfrm>
        </p:spPr>
        <p:txBody>
          <a:bodyPr>
            <a:noAutofit/>
          </a:bodyPr>
          <a:lstStyle/>
          <a:p>
            <a:pPr marL="118872" indent="0">
              <a:buNone/>
            </a:pPr>
            <a:r>
              <a:rPr lang="en-US" sz="2000" dirty="0"/>
              <a:t>The important information:</a:t>
            </a:r>
          </a:p>
          <a:p>
            <a:r>
              <a:rPr lang="en-US" sz="2000" dirty="0"/>
              <a:t>Zoom is 18-55mm.</a:t>
            </a:r>
          </a:p>
          <a:p>
            <a:r>
              <a:rPr lang="en-US" sz="2000" dirty="0"/>
              <a:t>Speed is </a:t>
            </a:r>
            <a:r>
              <a:rPr lang="en-US" sz="2000" dirty="0" smtClean="0"/>
              <a:t>f/3.5 </a:t>
            </a:r>
            <a:r>
              <a:rPr lang="en-US" sz="2000" dirty="0"/>
              <a:t>(at 18 mm) to 5.6 (at 55mm).</a:t>
            </a:r>
          </a:p>
          <a:p>
            <a:r>
              <a:rPr lang="en-US" sz="2000" dirty="0"/>
              <a:t>VR means Vibration </a:t>
            </a:r>
            <a:r>
              <a:rPr lang="en-US" sz="2000" dirty="0" smtClean="0"/>
              <a:t>Reduction</a:t>
            </a:r>
            <a:r>
              <a:rPr lang="en-US" sz="2000" dirty="0"/>
              <a:t>.</a:t>
            </a:r>
          </a:p>
          <a:p>
            <a:r>
              <a:rPr lang="en-US" sz="2000" dirty="0"/>
              <a:t>G means no aperture ring.</a:t>
            </a:r>
          </a:p>
          <a:p>
            <a:r>
              <a:rPr lang="en-US" sz="2000" dirty="0"/>
              <a:t>AF-S means Auto Focus-Single.</a:t>
            </a:r>
          </a:p>
          <a:p>
            <a:r>
              <a:rPr lang="en-US" sz="2000" dirty="0"/>
              <a:t>And of course, the model name is </a:t>
            </a:r>
            <a:r>
              <a:rPr lang="en-US" sz="2000" dirty="0" err="1"/>
              <a:t>Nikkor</a:t>
            </a:r>
            <a:r>
              <a:rPr lang="en-US" sz="2000" dirty="0"/>
              <a:t> DX.</a:t>
            </a:r>
          </a:p>
          <a:p>
            <a:r>
              <a:rPr lang="en-US" sz="2000" dirty="0"/>
              <a:t>Some cameras also  include filter size.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lensnik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73" y="2481118"/>
            <a:ext cx="5823373" cy="437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complexities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Modern lenses are made of some 20 elements, maybe more, for variable focal length (that is, a zoom). </a:t>
            </a:r>
          </a:p>
          <a:p>
            <a:r>
              <a:rPr lang="en-US"/>
              <a:t>More complex glass helps control chromatic aberration: the tendency of glass to shift colors toward the blue or yellow spectrum.</a:t>
            </a:r>
          </a:p>
          <a:p>
            <a:r>
              <a:rPr lang="en-US"/>
              <a:t>Lenses are ground to extremely close tolerances, a millionth of an inch. </a:t>
            </a:r>
          </a:p>
        </p:txBody>
      </p:sp>
    </p:spTree>
    <p:extLst>
      <p:ext uri="{BB962C8B-B14F-4D97-AF65-F5344CB8AC3E}">
        <p14:creationId xmlns:p14="http://schemas.microsoft.com/office/powerpoint/2010/main" val="16422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Let’s consider this drawing.</a:t>
            </a:r>
          </a:p>
        </p:txBody>
      </p:sp>
      <p:pic>
        <p:nvPicPr>
          <p:cNvPr id="4" name="Picture 3" descr="lightraysandm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09" y="2391064"/>
            <a:ext cx="62865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 fixed focal length?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398164" cy="4625609"/>
          </a:xfrm>
        </p:spPr>
        <p:txBody>
          <a:bodyPr/>
          <a:lstStyle/>
          <a:p>
            <a:r>
              <a:rPr lang="en-US" dirty="0"/>
              <a:t>Most of us use zoom lenses nowadays, but fixed focal </a:t>
            </a:r>
            <a:r>
              <a:rPr lang="en-US" dirty="0" smtClean="0"/>
              <a:t>lengths (prime) </a:t>
            </a:r>
            <a:r>
              <a:rPr lang="en-US" dirty="0"/>
              <a:t>have advantages:</a:t>
            </a:r>
          </a:p>
          <a:p>
            <a:r>
              <a:rPr lang="en-US" dirty="0"/>
              <a:t>They tend to be sharper.</a:t>
            </a:r>
          </a:p>
          <a:p>
            <a:r>
              <a:rPr lang="en-US" dirty="0"/>
              <a:t>They tend to be more simple in construction, so more trouble-free.</a:t>
            </a:r>
          </a:p>
          <a:p>
            <a:r>
              <a:rPr lang="en-US" dirty="0"/>
              <a:t>They are cheaper.</a:t>
            </a:r>
          </a:p>
          <a:p>
            <a:r>
              <a:rPr lang="en-US" dirty="0"/>
              <a:t>They are </a:t>
            </a:r>
            <a:r>
              <a:rPr lang="en-US" dirty="0" smtClean="0"/>
              <a:t>usually faster</a:t>
            </a:r>
            <a:r>
              <a:rPr lang="en-US" dirty="0"/>
              <a:t>—the biggest reason they remain popular.</a:t>
            </a:r>
          </a:p>
          <a:p>
            <a:r>
              <a:rPr lang="en-US" dirty="0"/>
              <a:t>What is “fast?” Anything lower than about f/4.</a:t>
            </a:r>
          </a:p>
        </p:txBody>
      </p:sp>
    </p:spTree>
    <p:extLst>
      <p:ext uri="{BB962C8B-B14F-4D97-AF65-F5344CB8AC3E}">
        <p14:creationId xmlns:p14="http://schemas.microsoft.com/office/powerpoint/2010/main" val="19231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Controlling light with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one way to control light coming to your film or sensor is through an aperture.</a:t>
            </a:r>
          </a:p>
          <a:p>
            <a:r>
              <a:rPr lang="en-US" dirty="0"/>
              <a:t>The other way is controlling how long the light strikes your sensor.</a:t>
            </a:r>
          </a:p>
          <a:p>
            <a:r>
              <a:rPr lang="en-US" dirty="0"/>
              <a:t>This is called the </a:t>
            </a:r>
            <a:r>
              <a:rPr lang="en-US" b="1" dirty="0"/>
              <a:t>shutter speed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97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Shutter speed Fractions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Shutter speeds are expressed in fractions of a second, but we usually drop the “1.”</a:t>
            </a:r>
          </a:p>
          <a:p>
            <a:r>
              <a:rPr lang="en-US" dirty="0"/>
              <a:t>So, for example, 1/60</a:t>
            </a:r>
            <a:r>
              <a:rPr lang="en-US" baseline="30000" dirty="0"/>
              <a:t>th</a:t>
            </a:r>
            <a:r>
              <a:rPr lang="en-US" dirty="0"/>
              <a:t> of a second is 60 on most camera dials.</a:t>
            </a:r>
          </a:p>
          <a:p>
            <a:pPr marL="118872" indent="0">
              <a:buNone/>
            </a:pPr>
            <a:r>
              <a:rPr lang="en-US" dirty="0"/>
              <a:t>Shutter speeds, like f/stops, are standardized:</a:t>
            </a:r>
          </a:p>
          <a:p>
            <a:r>
              <a:rPr lang="en-US" dirty="0"/>
              <a:t>1 (second), 2 (one-half second) 4 (one-fourth second, etc.) 8, 15, 30, 60, 125, 250, 500, 1000, 2000</a:t>
            </a:r>
            <a:r>
              <a:rPr lang="en-US" dirty="0" smtClean="0"/>
              <a:t>.</a:t>
            </a:r>
          </a:p>
          <a:p>
            <a:r>
              <a:rPr lang="en-US" dirty="0" smtClean="0"/>
              <a:t>Some cameras offer in-between speeds.</a:t>
            </a:r>
            <a:endParaRPr lang="en-US" dirty="0"/>
          </a:p>
          <a:p>
            <a:pPr marL="11887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2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When you change a shutter speed or an f/stop by one full number, it’s called a “stop.”</a:t>
            </a:r>
          </a:p>
          <a:p>
            <a:r>
              <a:rPr lang="en-US"/>
              <a:t>Stops are directly related. Each full stop lets precisely half or double the amount of light into the camera.</a:t>
            </a:r>
          </a:p>
        </p:txBody>
      </p:sp>
    </p:spTree>
    <p:extLst>
      <p:ext uri="{BB962C8B-B14F-4D97-AF65-F5344CB8AC3E}">
        <p14:creationId xmlns:p14="http://schemas.microsoft.com/office/powerpoint/2010/main" val="6644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Shutter speeds and f/stops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professionals don’t use the fully auto function of a camera, because they need to choose a combination of f/stop and shutter speed. The auto function chooses it for you.</a:t>
            </a:r>
          </a:p>
          <a:p>
            <a:r>
              <a:rPr lang="en-US" dirty="0"/>
              <a:t>One obvious reason to </a:t>
            </a:r>
            <a:r>
              <a:rPr lang="en-US" dirty="0" smtClean="0"/>
              <a:t>choose it yourself: </a:t>
            </a:r>
            <a:r>
              <a:rPr lang="en-US" dirty="0"/>
              <a:t>Y0u wish to manipulate the depth of field</a:t>
            </a:r>
            <a:r>
              <a:rPr lang="en-US" dirty="0" smtClean="0"/>
              <a:t>.</a:t>
            </a:r>
          </a:p>
          <a:p>
            <a:r>
              <a:rPr lang="en-US" dirty="0" smtClean="0"/>
              <a:t>[Note: low-end cameras with small sensors don’t offer much depth of field.]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Shutter speed-f/stop combos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For example, you wish to isolate a tree branch from its background. To do that, use choose an f/stop that gives you a shallow depth of field.</a:t>
            </a:r>
          </a:p>
        </p:txBody>
      </p:sp>
      <p:pic>
        <p:nvPicPr>
          <p:cNvPr id="4" name="Picture 3" descr="f-3.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55" y="3532909"/>
            <a:ext cx="2405893" cy="312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But this means you must compensate by choosing a different shutter speed. Otherwise the photo won’t be properly exposed (under-exposed or over-exposed).</a:t>
            </a:r>
          </a:p>
        </p:txBody>
      </p:sp>
    </p:spTree>
    <p:extLst>
      <p:ext uri="{BB962C8B-B14F-4D97-AF65-F5344CB8AC3E}">
        <p14:creationId xmlns:p14="http://schemas.microsoft.com/office/powerpoint/2010/main" val="25145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the example above, I set my camera to allow manual f/stop adjustments, but let the camera take care of shutter speeds. That is, “aperture priority.”</a:t>
            </a:r>
          </a:p>
          <a:p>
            <a:r>
              <a:rPr lang="en-US"/>
              <a:t>I set the aperture (f/stop) at 3.5.</a:t>
            </a:r>
          </a:p>
          <a:p>
            <a:r>
              <a:rPr lang="en-US"/>
              <a:t>The camera automatically set my shutter speed at 500 (1/500</a:t>
            </a:r>
            <a:r>
              <a:rPr lang="en-US" baseline="30000"/>
              <a:t>th</a:t>
            </a:r>
            <a:r>
              <a:rPr lang="en-US"/>
              <a:t> of a second).</a:t>
            </a:r>
          </a:p>
        </p:txBody>
      </p:sp>
    </p:spTree>
    <p:extLst>
      <p:ext uri="{BB962C8B-B14F-4D97-AF65-F5344CB8AC3E}">
        <p14:creationId xmlns:p14="http://schemas.microsoft.com/office/powerpoint/2010/main" val="8384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But maybe I changed my mind. Maybe I want that background to be in better focus.</a:t>
            </a:r>
          </a:p>
        </p:txBody>
      </p:sp>
      <p:pic>
        <p:nvPicPr>
          <p:cNvPr id="4" name="Picture 3" descr="f-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26" y="3117274"/>
            <a:ext cx="2551324" cy="34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 I set my f/stop to 22.</a:t>
            </a:r>
          </a:p>
          <a:p>
            <a:r>
              <a:rPr lang="en-US"/>
              <a:t>My shutter speed automatically compensates. By how much?</a:t>
            </a:r>
          </a:p>
        </p:txBody>
      </p:sp>
    </p:spTree>
    <p:extLst>
      <p:ext uri="{BB962C8B-B14F-4D97-AF65-F5344CB8AC3E}">
        <p14:creationId xmlns:p14="http://schemas.microsoft.com/office/powerpoint/2010/main" val="38639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Light rays strike the subject and reflect in all directions.</a:t>
            </a:r>
          </a:p>
          <a:p>
            <a:r>
              <a:rPr lang="en-US"/>
              <a:t>The light hits all parts of the sensor, everywhere, in a uniform pattern.</a:t>
            </a:r>
          </a:p>
          <a:p>
            <a:r>
              <a:rPr lang="en-US"/>
              <a:t>The light therefore gathers in no particular place that might serve to form an image.</a:t>
            </a:r>
          </a:p>
          <a:p>
            <a:r>
              <a:rPr lang="en-US"/>
              <a:t>The sensor (or film) is exposed to light, but merely turns dark. No image is obtained.</a:t>
            </a:r>
          </a:p>
        </p:txBody>
      </p:sp>
    </p:spTree>
    <p:extLst>
      <p:ext uri="{BB962C8B-B14F-4D97-AF65-F5344CB8AC3E}">
        <p14:creationId xmlns:p14="http://schemas.microsoft.com/office/powerpoint/2010/main" val="29551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Shutter speed compensation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recall that each stop is calibrated relative to each other.</a:t>
            </a:r>
          </a:p>
          <a:p>
            <a:r>
              <a:rPr lang="en-US"/>
              <a:t>f/3.5 (or 4), f/5.6, f/8, f/11, f/16, f/22. </a:t>
            </a:r>
          </a:p>
          <a:p>
            <a:r>
              <a:rPr lang="en-US"/>
              <a:t>That’s five stops.</a:t>
            </a:r>
          </a:p>
          <a:p>
            <a:r>
              <a:rPr lang="en-US"/>
              <a:t>What shutter speed will reflect a five-stop change in f/stop?</a:t>
            </a:r>
          </a:p>
        </p:txBody>
      </p:sp>
    </p:spTree>
    <p:extLst>
      <p:ext uri="{BB962C8B-B14F-4D97-AF65-F5344CB8AC3E}">
        <p14:creationId xmlns:p14="http://schemas.microsoft.com/office/powerpoint/2010/main" val="40377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Shutter speed compensation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f/3.5 (or 4), f/5.6, f/8, f/11, f/16, f/22. Five stops.</a:t>
            </a:r>
          </a:p>
          <a:p>
            <a:r>
              <a:rPr lang="en-US"/>
              <a:t>500, 250, 125, 60, 30, 15. Five stops.</a:t>
            </a:r>
          </a:p>
          <a:p>
            <a:r>
              <a:rPr lang="en-US"/>
              <a:t>So at f/22 my new shutter speed is 15, or 1/15 second.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Shutter speed compensation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decide 15 is too slow to hand-hold</a:t>
            </a:r>
            <a:r>
              <a:rPr lang="en-US" dirty="0" smtClean="0"/>
              <a:t>—my hand is a bit shaky and so the </a:t>
            </a:r>
            <a:r>
              <a:rPr lang="en-US" dirty="0"/>
              <a:t>photo may </a:t>
            </a:r>
            <a:r>
              <a:rPr lang="en-US" dirty="0" smtClean="0"/>
              <a:t>be </a:t>
            </a:r>
            <a:r>
              <a:rPr lang="en-US" dirty="0"/>
              <a:t>blurry. So I want to shoot at 60.</a:t>
            </a:r>
          </a:p>
          <a:p>
            <a:r>
              <a:rPr lang="en-US" dirty="0"/>
              <a:t>What will my f/stop now be?</a:t>
            </a:r>
          </a:p>
          <a:p>
            <a:r>
              <a:rPr lang="en-US" dirty="0"/>
              <a:t>15 is two stops from 60. Because we are letting in less light, we call this “stopping down.”</a:t>
            </a:r>
          </a:p>
        </p:txBody>
      </p:sp>
    </p:spTree>
    <p:extLst>
      <p:ext uri="{BB962C8B-B14F-4D97-AF65-F5344CB8AC3E}">
        <p14:creationId xmlns:p14="http://schemas.microsoft.com/office/powerpoint/2010/main" val="410316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Shutter speed compensation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were at f/22 and 15.</a:t>
            </a:r>
          </a:p>
          <a:p>
            <a:r>
              <a:rPr lang="en-US"/>
              <a:t>We are now at 60, two stops less light.</a:t>
            </a:r>
          </a:p>
          <a:p>
            <a:r>
              <a:rPr lang="en-US"/>
              <a:t>So we open the aperture two stops to compensate.</a:t>
            </a:r>
          </a:p>
          <a:p>
            <a:r>
              <a:rPr lang="en-US"/>
              <a:t>f/22, f/16, f11.</a:t>
            </a:r>
          </a:p>
          <a:p>
            <a:r>
              <a:rPr lang="en-US"/>
              <a:t>Our new shutter speed and f/stop combination is 60 at f/11.</a:t>
            </a:r>
          </a:p>
        </p:txBody>
      </p:sp>
    </p:spTree>
    <p:extLst>
      <p:ext uri="{BB962C8B-B14F-4D97-AF65-F5344CB8AC3E}">
        <p14:creationId xmlns:p14="http://schemas.microsoft.com/office/powerpoint/2010/main" val="172260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Exposure combinations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need to thoroughly understand this relationship.</a:t>
            </a:r>
          </a:p>
          <a:p>
            <a:r>
              <a:rPr lang="en-US"/>
              <a:t>If you don’t know how to control this, you won’t be able to control what the camera will do to your image.</a:t>
            </a:r>
          </a:p>
        </p:txBody>
      </p:sp>
    </p:spTree>
    <p:extLst>
      <p:ext uri="{BB962C8B-B14F-4D97-AF65-F5344CB8AC3E}">
        <p14:creationId xmlns:p14="http://schemas.microsoft.com/office/powerpoint/2010/main" val="163877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F/stop-shutter speed combos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would you choose one f/stop over another, and one shutter speed over another?</a:t>
            </a:r>
          </a:p>
          <a:p>
            <a:r>
              <a:rPr lang="en-US" dirty="0"/>
              <a:t>Here are some general rules.</a:t>
            </a:r>
          </a:p>
          <a:p>
            <a:pPr marL="118872" indent="0">
              <a:buNone/>
            </a:pPr>
            <a:endParaRPr lang="en-US" dirty="0"/>
          </a:p>
        </p:txBody>
      </p:sp>
      <p:pic>
        <p:nvPicPr>
          <p:cNvPr id="4" name="Picture 3" descr="winterdoorw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48" y="3492583"/>
            <a:ext cx="3610642" cy="324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F/stop-shutter speed combos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en-US"/>
              <a:t>Rule One:</a:t>
            </a:r>
          </a:p>
          <a:p>
            <a:r>
              <a:rPr lang="en-US"/>
              <a:t>Always choose the highest shutter speed possible.</a:t>
            </a:r>
          </a:p>
          <a:p>
            <a:r>
              <a:rPr lang="en-US"/>
              <a:t>You do this to as much as possible avoid camera shake blur, or avoid subject blur in a moving subject.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8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F/stop-shutter speed combos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almost all photography, the rule is that </a:t>
            </a:r>
            <a:r>
              <a:rPr lang="en-US" i="1"/>
              <a:t>something</a:t>
            </a:r>
            <a:r>
              <a:rPr lang="en-US"/>
              <a:t> in the photo must be sharp, even if blurring can be used for an interesting effect.</a:t>
            </a:r>
          </a:p>
        </p:txBody>
      </p:sp>
      <p:pic>
        <p:nvPicPr>
          <p:cNvPr id="4" name="Picture 3" descr="cambooth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09" y="3663372"/>
            <a:ext cx="4401386" cy="28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F/stop-shutter speed combos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Hold your camera steady. Block it against your forehead and hold your elbows close to your body.</a:t>
            </a:r>
          </a:p>
          <a:p>
            <a:r>
              <a:rPr lang="en-US" dirty="0"/>
              <a:t>If necessary, lean the camera against a tree or chair.</a:t>
            </a:r>
          </a:p>
          <a:p>
            <a:r>
              <a:rPr lang="en-US" dirty="0"/>
              <a:t>A tripod may be </a:t>
            </a:r>
            <a:r>
              <a:rPr lang="en-US" dirty="0" smtClean="0"/>
              <a:t>required, particularly with a long lens.</a:t>
            </a:r>
            <a:endParaRPr lang="en-US" dirty="0"/>
          </a:p>
          <a:p>
            <a:pPr marL="11887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1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F/stop-shutter speed combos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Image stabilized lenses can help cancel camera shake. But not subject movement.</a:t>
            </a:r>
          </a:p>
          <a:p>
            <a:r>
              <a:rPr lang="en-US"/>
              <a:t>The rule is: You can hand-hold a shutter speed one stop less than your focal length.</a:t>
            </a:r>
          </a:p>
          <a:p>
            <a:r>
              <a:rPr lang="en-US"/>
              <a:t>So at 28mm, you can hand-hold 15. At 105mm, you can hand-hold 60.</a:t>
            </a:r>
          </a:p>
          <a:p>
            <a:r>
              <a:rPr lang="en-US"/>
              <a:t>Note: This principle works imperfectly with zoom lenses, because the length and weight of a lens affects camera shake.</a:t>
            </a:r>
          </a:p>
        </p:txBody>
      </p:sp>
    </p:spTree>
    <p:extLst>
      <p:ext uri="{BB962C8B-B14F-4D97-AF65-F5344CB8AC3E}">
        <p14:creationId xmlns:p14="http://schemas.microsoft.com/office/powerpoint/2010/main" val="1215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Directing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need to find a way to aim that light to form an image.</a:t>
            </a:r>
          </a:p>
          <a:p>
            <a:r>
              <a:rPr lang="en-US"/>
              <a:t>The most simple way to do this is by making a pinhole camera.</a:t>
            </a:r>
          </a:p>
        </p:txBody>
      </p:sp>
      <p:pic>
        <p:nvPicPr>
          <p:cNvPr id="4" name="Picture 3" descr="pinholecame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6" y="4048991"/>
            <a:ext cx="3930072" cy="27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F/stop-shutter speed combos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en-US"/>
              <a:t>Rule Two:</a:t>
            </a:r>
          </a:p>
          <a:p>
            <a:r>
              <a:rPr lang="en-US"/>
              <a:t>Use the smallest aperture possible.</a:t>
            </a:r>
          </a:p>
          <a:p>
            <a:r>
              <a:rPr lang="en-US"/>
              <a:t>The smaller the opening (larger the f/stop number), the more will be in focus (larger depth of field).</a:t>
            </a:r>
          </a:p>
          <a:p>
            <a:r>
              <a:rPr lang="en-US"/>
              <a:t>If you are shooting at f/22, you don’t have to worry as much, because pretty much everything will be in focus.</a:t>
            </a:r>
          </a:p>
        </p:txBody>
      </p:sp>
    </p:spTree>
    <p:extLst>
      <p:ext uri="{BB962C8B-B14F-4D97-AF65-F5344CB8AC3E}">
        <p14:creationId xmlns:p14="http://schemas.microsoft.com/office/powerpoint/2010/main" val="37556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F/stop-shutter speed combos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Combining these two rules helps to eliminate the biggest single image quality problem: blurry subjects.</a:t>
            </a:r>
          </a:p>
          <a:p>
            <a:r>
              <a:rPr lang="en-US"/>
              <a:t>We will note sometimes you’ll want to blur motion, and sometimes you’ll want shallow depth of field. But these are exceptions to the rule.</a:t>
            </a:r>
          </a:p>
        </p:txBody>
      </p:sp>
    </p:spTree>
    <p:extLst>
      <p:ext uri="{BB962C8B-B14F-4D97-AF65-F5344CB8AC3E}">
        <p14:creationId xmlns:p14="http://schemas.microsoft.com/office/powerpoint/2010/main" val="19756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combination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But you probably can already see the problem:</a:t>
            </a:r>
          </a:p>
          <a:p>
            <a:r>
              <a:rPr lang="en-US"/>
              <a:t>With both a fast shutter speed and small aperture you are not letting much light reach the sensor.</a:t>
            </a:r>
          </a:p>
          <a:p>
            <a:r>
              <a:rPr lang="en-US"/>
              <a:t>So you can only use this combination in bright light, such as a sunny day.</a:t>
            </a:r>
          </a:p>
        </p:txBody>
      </p:sp>
    </p:spTree>
    <p:extLst>
      <p:ext uri="{BB962C8B-B14F-4D97-AF65-F5344CB8AC3E}">
        <p14:creationId xmlns:p14="http://schemas.microsoft.com/office/powerpoint/2010/main" val="52325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Low-light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what do you do when you don’t have that light?</a:t>
            </a:r>
          </a:p>
          <a:p>
            <a:r>
              <a:rPr lang="en-US" dirty="0" smtClean="0"/>
              <a:t>Unless you want to add artificial light, you’ll </a:t>
            </a:r>
            <a:r>
              <a:rPr lang="en-US" dirty="0"/>
              <a:t>have to make compromises.</a:t>
            </a:r>
          </a:p>
          <a:p>
            <a:pPr marL="118872" indent="0">
              <a:buNone/>
            </a:pPr>
            <a:r>
              <a:rPr lang="en-US" dirty="0"/>
              <a:t>Compromise One:</a:t>
            </a:r>
          </a:p>
          <a:p>
            <a:r>
              <a:rPr lang="en-US" dirty="0"/>
              <a:t>Use a tripod, and wait until the the subject is not moving.</a:t>
            </a:r>
          </a:p>
        </p:txBody>
      </p:sp>
    </p:spTree>
    <p:extLst>
      <p:ext uri="{BB962C8B-B14F-4D97-AF65-F5344CB8AC3E}">
        <p14:creationId xmlns:p14="http://schemas.microsoft.com/office/powerpoint/2010/main" val="325161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Low-light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en-US"/>
              <a:t>Compromise Two:</a:t>
            </a:r>
          </a:p>
          <a:p>
            <a:r>
              <a:rPr lang="en-US"/>
              <a:t>Make sure the auto-focus zeroes in on your subject, and accept shallow depth of field.</a:t>
            </a:r>
          </a:p>
          <a:p>
            <a:pPr marL="118872" indent="0">
              <a:buNone/>
            </a:pPr>
            <a:r>
              <a:rPr lang="en-US"/>
              <a:t>Compromise Three:</a:t>
            </a:r>
          </a:p>
          <a:p>
            <a:r>
              <a:rPr lang="en-US"/>
              <a:t>Adjust the ISO.</a:t>
            </a:r>
          </a:p>
        </p:txBody>
      </p:sp>
    </p:spTree>
    <p:extLst>
      <p:ext uri="{BB962C8B-B14F-4D97-AF65-F5344CB8AC3E}">
        <p14:creationId xmlns:p14="http://schemas.microsoft.com/office/powerpoint/2010/main" val="20899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Low-light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ISO stands for International Standards Organization. </a:t>
            </a:r>
          </a:p>
          <a:p>
            <a:r>
              <a:rPr lang="en-US"/>
              <a:t>This agency originally evaluated film speeds—that is, sensitivity to light.</a:t>
            </a:r>
          </a:p>
          <a:p>
            <a:r>
              <a:rPr lang="en-US"/>
              <a:t>Today ISO numbers are set to correspond directly to f/stops and shutter speeds.</a:t>
            </a:r>
          </a:p>
        </p:txBody>
      </p:sp>
    </p:spTree>
    <p:extLst>
      <p:ext uri="{BB962C8B-B14F-4D97-AF65-F5344CB8AC3E}">
        <p14:creationId xmlns:p14="http://schemas.microsoft.com/office/powerpoint/2010/main" val="301500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 settings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digital cameras feature ISO settings reflecting changes of one stop each.</a:t>
            </a:r>
          </a:p>
          <a:p>
            <a:pPr marL="118872" indent="0">
              <a:buNone/>
            </a:pPr>
            <a:r>
              <a:rPr lang="en-US" dirty="0"/>
              <a:t>The common settings:</a:t>
            </a:r>
          </a:p>
          <a:p>
            <a:r>
              <a:rPr lang="en-US" dirty="0"/>
              <a:t>100, 200, 400, 800, 1600, 3200.</a:t>
            </a:r>
          </a:p>
          <a:p>
            <a:r>
              <a:rPr lang="en-US" dirty="0"/>
              <a:t>This is a six-stop range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Again, you can usually adjust in one-third increments. But it’s less confusing to stick to full stops.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 settings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adjust ISO settings to make your digital sensor more sensitive, just as in the past you used higher-speed film. Speed is sensitivity to light.</a:t>
            </a:r>
          </a:p>
          <a:p>
            <a:r>
              <a:rPr lang="en-US" dirty="0"/>
              <a:t>So let’s say you were shooting volleyball. At ISO </a:t>
            </a:r>
            <a:r>
              <a:rPr lang="en-US" dirty="0" smtClean="0"/>
              <a:t>400, </a:t>
            </a:r>
            <a:r>
              <a:rPr lang="en-US" dirty="0"/>
              <a:t>you can shoot at f/4 and 30 (1/30</a:t>
            </a:r>
            <a:r>
              <a:rPr lang="en-US" baseline="30000" dirty="0"/>
              <a:t>th</a:t>
            </a:r>
            <a:r>
              <a:rPr lang="en-US" dirty="0"/>
              <a:t> second).</a:t>
            </a:r>
          </a:p>
          <a:p>
            <a:r>
              <a:rPr lang="en-US" dirty="0"/>
              <a:t>But 30 won’t stop the action. You need at least 250.</a:t>
            </a:r>
          </a:p>
        </p:txBody>
      </p:sp>
    </p:spTree>
    <p:extLst>
      <p:ext uri="{BB962C8B-B14F-4D97-AF65-F5344CB8AC3E}">
        <p14:creationId xmlns:p14="http://schemas.microsoft.com/office/powerpoint/2010/main" val="73238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stops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Here are common standard stops again:</a:t>
            </a:r>
          </a:p>
          <a:p>
            <a:r>
              <a:rPr lang="en-US" dirty="0"/>
              <a:t>F</a:t>
            </a:r>
            <a:r>
              <a:rPr lang="en-US" dirty="0" smtClean="0"/>
              <a:t>/stops: 1.8 (or 2), 4, 5.6, 8, 11, 16, 22.</a:t>
            </a:r>
          </a:p>
          <a:p>
            <a:r>
              <a:rPr lang="en-US" dirty="0" smtClean="0"/>
              <a:t>Shutter speeds: 1 (second), 2 (1/2 second), 4, 8, 15, 30, 60, 125, 250, 500, 1000, 2000.</a:t>
            </a:r>
          </a:p>
          <a:p>
            <a:r>
              <a:rPr lang="en-US" dirty="0" smtClean="0"/>
              <a:t>ISO: 100, 200 400, 800, 1600, 3200.</a:t>
            </a:r>
          </a:p>
          <a:p>
            <a:r>
              <a:rPr lang="en-US" dirty="0" smtClean="0"/>
              <a:t>All are calibrated so that they let in precisely double or half the light (or double/half the sensitivity.)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254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a combination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let’s say you were shooting volleyball. At ISO 400, you can shoot at f/4 and 30 (1/30</a:t>
            </a:r>
            <a:r>
              <a:rPr lang="en-US" baseline="30000" dirty="0"/>
              <a:t>th</a:t>
            </a:r>
            <a:r>
              <a:rPr lang="en-US" dirty="0"/>
              <a:t> second).</a:t>
            </a:r>
          </a:p>
          <a:p>
            <a:r>
              <a:rPr lang="en-US" dirty="0"/>
              <a:t>But 30 won’t stop the action. You need at least 250.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156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2168</TotalTime>
  <Words>6311</Words>
  <Application>Microsoft Macintosh PowerPoint</Application>
  <PresentationFormat>On-screen Show (4:3)</PresentationFormat>
  <Paragraphs>482</Paragraphs>
  <Slides>142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3" baseType="lpstr">
      <vt:lpstr>Module</vt:lpstr>
      <vt:lpstr>Controlling light</vt:lpstr>
      <vt:lpstr>Controlling light</vt:lpstr>
      <vt:lpstr>Controlling light</vt:lpstr>
      <vt:lpstr>The lens</vt:lpstr>
      <vt:lpstr>Lens quality</vt:lpstr>
      <vt:lpstr>How does a lens work?</vt:lpstr>
      <vt:lpstr>The lens</vt:lpstr>
      <vt:lpstr>Light rays</vt:lpstr>
      <vt:lpstr>Directing light</vt:lpstr>
      <vt:lpstr>Pinhole images</vt:lpstr>
      <vt:lpstr>Camera obscura</vt:lpstr>
      <vt:lpstr>Why a pinhole?</vt:lpstr>
      <vt:lpstr>Pinhole principle</vt:lpstr>
      <vt:lpstr>Pinhole camera</vt:lpstr>
      <vt:lpstr>Pinhole limitations</vt:lpstr>
      <vt:lpstr>A larger pinhole</vt:lpstr>
      <vt:lpstr>Pinhole limitations</vt:lpstr>
      <vt:lpstr>The lens</vt:lpstr>
      <vt:lpstr>The lens</vt:lpstr>
      <vt:lpstr>The lens</vt:lpstr>
      <vt:lpstr>The focal plane</vt:lpstr>
      <vt:lpstr>Focal point</vt:lpstr>
      <vt:lpstr>Focal point</vt:lpstr>
      <vt:lpstr>Refraction points</vt:lpstr>
      <vt:lpstr>Refraction points</vt:lpstr>
      <vt:lpstr>Zoom lens</vt:lpstr>
      <vt:lpstr>Lens speed</vt:lpstr>
      <vt:lpstr>Focal length</vt:lpstr>
      <vt:lpstr>Normal focal length</vt:lpstr>
      <vt:lpstr>Normal focal length</vt:lpstr>
      <vt:lpstr>Sensors</vt:lpstr>
      <vt:lpstr>Sensors</vt:lpstr>
      <vt:lpstr>Sensors</vt:lpstr>
      <vt:lpstr>Sensors</vt:lpstr>
      <vt:lpstr>Sensors</vt:lpstr>
      <vt:lpstr>Sensors</vt:lpstr>
      <vt:lpstr>Standard focal lengths</vt:lpstr>
      <vt:lpstr>Other lenses</vt:lpstr>
      <vt:lpstr>Perspective</vt:lpstr>
      <vt:lpstr>Pespective</vt:lpstr>
      <vt:lpstr>Perspective</vt:lpstr>
      <vt:lpstr>Perspective</vt:lpstr>
      <vt:lpstr>Perspective</vt:lpstr>
      <vt:lpstr>Wide angle and telephoto</vt:lpstr>
      <vt:lpstr>Perspective</vt:lpstr>
      <vt:lpstr>Telephoto stacking</vt:lpstr>
      <vt:lpstr>Depth of field</vt:lpstr>
      <vt:lpstr>Depth of field</vt:lpstr>
      <vt:lpstr>Depth of field</vt:lpstr>
      <vt:lpstr>Focal length and depth of field</vt:lpstr>
      <vt:lpstr>Depth of field and focal length</vt:lpstr>
      <vt:lpstr>Depth of field and distance</vt:lpstr>
      <vt:lpstr>Macro and depth of field</vt:lpstr>
      <vt:lpstr>Depth of field and f/stop</vt:lpstr>
      <vt:lpstr>Depth of field</vt:lpstr>
      <vt:lpstr>F/stops</vt:lpstr>
      <vt:lpstr>F/stops</vt:lpstr>
      <vt:lpstr>f/stops and focal lengths</vt:lpstr>
      <vt:lpstr>f/stops</vt:lpstr>
      <vt:lpstr>f/stops</vt:lpstr>
      <vt:lpstr>f/stops</vt:lpstr>
      <vt:lpstr>f/stops</vt:lpstr>
      <vt:lpstr>f/stops</vt:lpstr>
      <vt:lpstr>F/stop and depth of field</vt:lpstr>
      <vt:lpstr>F/stop and depth of field</vt:lpstr>
      <vt:lpstr>f/stop and depth of field</vt:lpstr>
      <vt:lpstr>Lens information</vt:lpstr>
      <vt:lpstr>How to read a lens</vt:lpstr>
      <vt:lpstr>Lens complexities</vt:lpstr>
      <vt:lpstr>Why a fixed focal length?</vt:lpstr>
      <vt:lpstr>Controlling light with time</vt:lpstr>
      <vt:lpstr>Shutter speed Fractions</vt:lpstr>
      <vt:lpstr>Stops</vt:lpstr>
      <vt:lpstr>Shutter speeds and f/stops</vt:lpstr>
      <vt:lpstr>Shutter speed-f/stop combos</vt:lpstr>
      <vt:lpstr>Combinations</vt:lpstr>
      <vt:lpstr>Combinations</vt:lpstr>
      <vt:lpstr>Combinations</vt:lpstr>
      <vt:lpstr>Combinations</vt:lpstr>
      <vt:lpstr>Shutter speed compensation</vt:lpstr>
      <vt:lpstr>Shutter speed compensation</vt:lpstr>
      <vt:lpstr>Shutter speed compensation</vt:lpstr>
      <vt:lpstr>Shutter speed compensation</vt:lpstr>
      <vt:lpstr>Exposure combinations</vt:lpstr>
      <vt:lpstr>F/stop-shutter speed combos</vt:lpstr>
      <vt:lpstr>F/stop-shutter speed combos</vt:lpstr>
      <vt:lpstr>F/stop-shutter speed combos</vt:lpstr>
      <vt:lpstr>F/stop-shutter speed combos</vt:lpstr>
      <vt:lpstr>F/stop-shutter speed combos</vt:lpstr>
      <vt:lpstr>F/stop-shutter speed combos</vt:lpstr>
      <vt:lpstr>F/stop-shutter speed combos</vt:lpstr>
      <vt:lpstr>The combination challenge</vt:lpstr>
      <vt:lpstr>Low-light challenges</vt:lpstr>
      <vt:lpstr>Low-light challenges</vt:lpstr>
      <vt:lpstr>Low-light challenges</vt:lpstr>
      <vt:lpstr>ISO settings</vt:lpstr>
      <vt:lpstr>ISO settings</vt:lpstr>
      <vt:lpstr>Standard stops</vt:lpstr>
      <vt:lpstr>Example of a combination</vt:lpstr>
      <vt:lpstr>ISO settings</vt:lpstr>
      <vt:lpstr>ISO settings</vt:lpstr>
      <vt:lpstr>Combinations</vt:lpstr>
      <vt:lpstr>Combinations</vt:lpstr>
      <vt:lpstr>Combinations</vt:lpstr>
      <vt:lpstr>Exposure/focus problems</vt:lpstr>
      <vt:lpstr>Exposure/focus problems</vt:lpstr>
      <vt:lpstr>Exposure/focus problems</vt:lpstr>
      <vt:lpstr>Exposure/focus problems</vt:lpstr>
      <vt:lpstr>Exposure/focus problems</vt:lpstr>
      <vt:lpstr>Exposure/focus problems</vt:lpstr>
      <vt:lpstr>Controlling light</vt:lpstr>
      <vt:lpstr>Adding light</vt:lpstr>
      <vt:lpstr>Basic formal lighting</vt:lpstr>
      <vt:lpstr>Formal lighting</vt:lpstr>
      <vt:lpstr>Rembrandt lighting</vt:lpstr>
      <vt:lpstr>Taking it outside</vt:lpstr>
      <vt:lpstr>Ambient Rembrandt</vt:lpstr>
      <vt:lpstr>Ambient Rembrandt</vt:lpstr>
      <vt:lpstr>Ambient Rembrandt</vt:lpstr>
      <vt:lpstr>Ambient Rembrandt</vt:lpstr>
      <vt:lpstr>Ambient Rembrandt</vt:lpstr>
      <vt:lpstr>Fill flash outside</vt:lpstr>
      <vt:lpstr>Avoid midday sun</vt:lpstr>
      <vt:lpstr>Direct sun</vt:lpstr>
      <vt:lpstr>Ambient light choices</vt:lpstr>
      <vt:lpstr>Fill light in shadows</vt:lpstr>
      <vt:lpstr>Filling the shadows</vt:lpstr>
      <vt:lpstr>Fill light inside</vt:lpstr>
      <vt:lpstr>Overcast light</vt:lpstr>
      <vt:lpstr>Overcast</vt:lpstr>
      <vt:lpstr>Improving overcast days</vt:lpstr>
      <vt:lpstr>Hazy sun</vt:lpstr>
      <vt:lpstr>Flash</vt:lpstr>
      <vt:lpstr>Combining ambient and flash</vt:lpstr>
      <vt:lpstr>Desperation: flash on camera</vt:lpstr>
      <vt:lpstr>Flash on camera</vt:lpstr>
      <vt:lpstr>Other light sources</vt:lpstr>
      <vt:lpstr>Other light sources</vt:lpstr>
      <vt:lpstr>Fire </vt:lpstr>
      <vt:lpstr>Fire</vt:lpstr>
      <vt:lpstr>Look at light</vt:lpstr>
      <vt:lpstr>Pictures of the Year</vt:lpstr>
    </vt:vector>
  </TitlesOfParts>
  <Company>NDSU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Controlling light</dc:title>
  <dc:creator>Ross Collins</dc:creator>
  <cp:lastModifiedBy>Ross Collins</cp:lastModifiedBy>
  <cp:revision>157</cp:revision>
  <dcterms:created xsi:type="dcterms:W3CDTF">2012-01-23T19:25:29Z</dcterms:created>
  <dcterms:modified xsi:type="dcterms:W3CDTF">2015-03-03T15:22:09Z</dcterms:modified>
</cp:coreProperties>
</file>