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30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02" r:id="rId39"/>
    <p:sldId id="292" r:id="rId40"/>
    <p:sldId id="293" r:id="rId41"/>
    <p:sldId id="294" r:id="rId42"/>
    <p:sldId id="295" r:id="rId43"/>
    <p:sldId id="297" r:id="rId44"/>
    <p:sldId id="296" r:id="rId45"/>
    <p:sldId id="304" r:id="rId46"/>
    <p:sldId id="310" r:id="rId47"/>
    <p:sldId id="298" r:id="rId48"/>
    <p:sldId id="299" r:id="rId49"/>
    <p:sldId id="300" r:id="rId50"/>
    <p:sldId id="301" r:id="rId51"/>
    <p:sldId id="303" r:id="rId52"/>
    <p:sldId id="305" r:id="rId53"/>
    <p:sldId id="306" r:id="rId54"/>
    <p:sldId id="309" r:id="rId55"/>
    <p:sldId id="30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6950-F03C-6F4A-8046-1663ED3C3C5D}" type="slidenum"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1C83438-EABF-3E47-AE55-6ADB18379697}" type="datetimeFigureOut"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1C6950-F03C-6F4A-8046-1663ED3C3C5D}" type="slidenum"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for Mass Media photography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396933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and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Our brain also helps us interpret subjects as standing out from backgrounds, in a three-dimensional way.</a:t>
            </a:r>
          </a:p>
          <a:p>
            <a:r>
              <a:rPr lang="en-US"/>
              <a:t>Try this: put a finger about 18 inches in front of you.</a:t>
            </a:r>
          </a:p>
          <a:p>
            <a:r>
              <a:rPr lang="en-US"/>
              <a:t>Gaze with both eyes open. The background objects will be double images.</a:t>
            </a:r>
          </a:p>
          <a:p>
            <a:r>
              <a:rPr lang="en-US"/>
              <a:t>Now close one eye. The background objects now are single images, and so more in focus, but we lose some feeling of dimension.</a:t>
            </a:r>
          </a:p>
        </p:txBody>
      </p:sp>
    </p:spTree>
    <p:extLst>
      <p:ext uri="{BB962C8B-B14F-4D97-AF65-F5344CB8AC3E}">
        <p14:creationId xmlns:p14="http://schemas.microsoft.com/office/powerpoint/2010/main" val="168169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eye and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vision with one eye closed is more like a camera lens. It records on a two-dimensional plane.</a:t>
            </a:r>
          </a:p>
          <a:p>
            <a:r>
              <a:rPr lang="en-US" dirty="0"/>
              <a:t>Because our stereoscopic vision (two lenses) helps us to delineate subjects from the background, we easily fail to notice distracting background when we take a picture.</a:t>
            </a:r>
          </a:p>
          <a:p>
            <a:r>
              <a:rPr lang="en-US" dirty="0"/>
              <a:t>But when the photo is shown in two dimensions, the distractions become obvious. </a:t>
            </a:r>
          </a:p>
        </p:txBody>
      </p:sp>
    </p:spTree>
    <p:extLst>
      <p:ext uri="{BB962C8B-B14F-4D97-AF65-F5344CB8AC3E}">
        <p14:creationId xmlns:p14="http://schemas.microsoft.com/office/powerpoint/2010/main" val="355831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distractions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Oops. Didn’t see that tree growing out of the back of subject’s head!</a:t>
            </a:r>
          </a:p>
        </p:txBody>
      </p:sp>
      <p:pic>
        <p:nvPicPr>
          <p:cNvPr id="4" name="Picture 3" descr="backgrounddistra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09" y="2319481"/>
            <a:ext cx="1874520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5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Negative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we take a picture, we tend to focus on the positive space—the subject.</a:t>
            </a:r>
          </a:p>
          <a:p>
            <a:r>
              <a:rPr lang="en-US"/>
              <a:t>We tend to neglect the negative space—that area not occupied by the subject.</a:t>
            </a:r>
          </a:p>
          <a:p>
            <a:r>
              <a:rPr lang="en-US"/>
              <a:t>Our goal is to notice and control that negative space. </a:t>
            </a:r>
          </a:p>
        </p:txBody>
      </p:sp>
      <p:pic>
        <p:nvPicPr>
          <p:cNvPr id="4" name="Picture 3" descr="negative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4" y="3836676"/>
            <a:ext cx="3837709" cy="30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3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Isolating subjects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use depth of field to help control delineation of subject from background, but it doesn’t make up for the three dimensions of our eyes.</a:t>
            </a:r>
          </a:p>
          <a:p>
            <a:r>
              <a:rPr lang="en-US"/>
              <a:t>Background also have visual weight. A particularly bright area, even if out of focus, will draw attention from the subject.</a:t>
            </a:r>
          </a:p>
        </p:txBody>
      </p:sp>
      <p:pic>
        <p:nvPicPr>
          <p:cNvPr id="4" name="Picture 3" descr="bright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4144818"/>
            <a:ext cx="1869549" cy="25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1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and mood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camera can’t record the context and mood that made the scene exciting: the feel, the smell, the action. </a:t>
            </a:r>
          </a:p>
          <a:p>
            <a:r>
              <a:rPr lang="en-US" dirty="0"/>
              <a:t>It also doesn’t record the depth and range of color the eye can interpret.</a:t>
            </a:r>
          </a:p>
          <a:p>
            <a:r>
              <a:rPr lang="en-US" dirty="0"/>
              <a:t>We need to recreate the what we felt the scene to be through composition.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75" y="4243229"/>
            <a:ext cx="3230815" cy="24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do that, we use visual tools to manage our visual space.</a:t>
            </a:r>
          </a:p>
        </p:txBody>
      </p:sp>
      <p:pic>
        <p:nvPicPr>
          <p:cNvPr id="4" name="Picture 3" descr="ghoomstationpai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8" y="3108911"/>
            <a:ext cx="7288971" cy="32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Line. </a:t>
            </a:r>
            <a:r>
              <a:rPr lang="en-US" dirty="0"/>
              <a:t>Line marks shapes, suggests movement, or creates relationships.</a:t>
            </a:r>
          </a:p>
          <a:p>
            <a:r>
              <a:rPr lang="en-US" dirty="0"/>
              <a:t>Traditionally, vertical lines suggest power or majesty;</a:t>
            </a:r>
          </a:p>
          <a:p>
            <a:r>
              <a:rPr lang="en-US" dirty="0"/>
              <a:t>Horizontal lines suggest peace and calm;</a:t>
            </a:r>
          </a:p>
          <a:p>
            <a:r>
              <a:rPr lang="en-US" dirty="0"/>
              <a:t>Diagonal lines suggest dynamic tension;</a:t>
            </a:r>
          </a:p>
          <a:p>
            <a:r>
              <a:rPr lang="en-US" dirty="0"/>
              <a:t>Curved lines suggest grace, beauty, nature.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62" y="4409525"/>
            <a:ext cx="3241604" cy="22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5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Line</a:t>
            </a:r>
            <a:r>
              <a:rPr lang="en-US" dirty="0"/>
              <a:t> can be stark and obvious, like telephone wires or a road, or windows on a building.</a:t>
            </a:r>
          </a:p>
        </p:txBody>
      </p:sp>
      <p:pic>
        <p:nvPicPr>
          <p:cNvPr id="4" name="Picture 3" descr="lineslasveg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2794000"/>
            <a:ext cx="5818909" cy="38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6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Or lines can be suggested, such as a curve formed by faces in a scene or object shapes.</a:t>
            </a:r>
          </a:p>
        </p:txBody>
      </p:sp>
      <p:pic>
        <p:nvPicPr>
          <p:cNvPr id="4" name="Picture 3" descr="linesugge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81" y="2678546"/>
            <a:ext cx="5680366" cy="37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554133" cy="4373563"/>
          </a:xfrm>
        </p:spPr>
        <p:txBody>
          <a:bodyPr/>
          <a:lstStyle/>
          <a:p>
            <a:r>
              <a:rPr lang="en-US" dirty="0"/>
              <a:t>Composition is the way the elements in a scene are arranged.</a:t>
            </a:r>
          </a:p>
          <a:p>
            <a:r>
              <a:rPr lang="en-US" dirty="0"/>
              <a:t>A journalist chooses the lead for a story, which parts to include, which to leave out, and how to arrange them.</a:t>
            </a:r>
          </a:p>
          <a:p>
            <a:r>
              <a:rPr lang="en-US" dirty="0"/>
              <a:t>A photographer also does this, through center of interest, depth of field, exposure, cropping.</a:t>
            </a:r>
          </a:p>
        </p:txBody>
      </p:sp>
      <p:pic>
        <p:nvPicPr>
          <p:cNvPr id="4" name="Picture 3" descr="londonnewspaper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1968500"/>
            <a:ext cx="2762250" cy="44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7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 obviously delineates shapes in a two-dimensional field.</a:t>
            </a:r>
          </a:p>
          <a:p>
            <a:r>
              <a:rPr lang="en-US" b="1" dirty="0"/>
              <a:t>Shape</a:t>
            </a:r>
            <a:r>
              <a:rPr lang="en-US" dirty="0"/>
              <a:t> suggests dimension.</a:t>
            </a:r>
          </a:p>
        </p:txBody>
      </p:sp>
      <p:pic>
        <p:nvPicPr>
          <p:cNvPr id="4" name="Picture 3" descr="sh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07" y="3232727"/>
            <a:ext cx="4958775" cy="33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0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248891" cy="4373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Shape reveals </a:t>
            </a:r>
            <a:r>
              <a:rPr lang="en-US" b="1" dirty="0"/>
              <a:t>tone</a:t>
            </a:r>
            <a:r>
              <a:rPr lang="en-US" dirty="0"/>
              <a:t>. Tone is the light and dark areas of an object.</a:t>
            </a:r>
          </a:p>
          <a:p>
            <a:r>
              <a:rPr lang="en-US" dirty="0"/>
              <a:t>Tone can make objects seem to advance or recede in a scene, emphasize or de-emphasize a shape.</a:t>
            </a:r>
          </a:p>
        </p:txBody>
      </p:sp>
      <p:pic>
        <p:nvPicPr>
          <p:cNvPr id="4" name="Picture 3" descr="t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1" y="1817399"/>
            <a:ext cx="5207000" cy="34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6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3570972" cy="4373563"/>
          </a:xfrm>
        </p:spPr>
        <p:txBody>
          <a:bodyPr/>
          <a:lstStyle/>
          <a:p>
            <a:r>
              <a:rPr lang="en-US" b="1" dirty="0"/>
              <a:t>Texture</a:t>
            </a:r>
            <a:r>
              <a:rPr lang="en-US" dirty="0"/>
              <a:t> gives an object a tactile quality, a feeling you would know the object by what you’d think it feels like. Light can emphasize or de-emphasize it.</a:t>
            </a:r>
          </a:p>
        </p:txBody>
      </p:sp>
      <p:pic>
        <p:nvPicPr>
          <p:cNvPr id="5" name="Picture 4" descr="edinburghcastlefl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72" y="1908054"/>
            <a:ext cx="4904512" cy="34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8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918527" cy="4373563"/>
          </a:xfrm>
        </p:spPr>
        <p:txBody>
          <a:bodyPr/>
          <a:lstStyle/>
          <a:p>
            <a:r>
              <a:rPr lang="en-US" dirty="0"/>
              <a:t>And </a:t>
            </a:r>
            <a:r>
              <a:rPr lang="en-US" b="1" dirty="0"/>
              <a:t>color</a:t>
            </a:r>
            <a:r>
              <a:rPr lang="en-US" dirty="0"/>
              <a:t>, of course, adds a strong feeling of mood to a photograph.</a:t>
            </a:r>
          </a:p>
          <a:p>
            <a:r>
              <a:rPr lang="en-US" dirty="0"/>
              <a:t>It may be saturated and intense, or soft and un-saturated.</a:t>
            </a:r>
          </a:p>
          <a:p>
            <a:r>
              <a:rPr lang="en-US" dirty="0"/>
              <a:t>Colors may be many or limited to a few.</a:t>
            </a:r>
          </a:p>
        </p:txBody>
      </p:sp>
      <p:pic>
        <p:nvPicPr>
          <p:cNvPr id="4" name="Picture 3" descr="colorlimi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6" y="1919431"/>
            <a:ext cx="4537363" cy="34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for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we use these tools, or elements, describes composition.</a:t>
            </a:r>
          </a:p>
        </p:txBody>
      </p:sp>
      <p:pic>
        <p:nvPicPr>
          <p:cNvPr id="4" name="Picture 3" descr="com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2923309"/>
            <a:ext cx="5614910" cy="37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47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Composition: contrast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2432" y="1752600"/>
            <a:ext cx="6234367" cy="4373563"/>
          </a:xfrm>
        </p:spPr>
        <p:txBody>
          <a:bodyPr/>
          <a:lstStyle/>
          <a:p>
            <a:r>
              <a:rPr lang="en-US" b="1" dirty="0"/>
              <a:t>Contrast</a:t>
            </a:r>
            <a:r>
              <a:rPr lang="en-US" dirty="0"/>
              <a:t> brings variety to a photograph.</a:t>
            </a:r>
          </a:p>
          <a:p>
            <a:r>
              <a:rPr lang="en-US" dirty="0"/>
              <a:t>Contrast may be made using shapes, colors, moods, and expressions to generate viewer interest and perhaps amusement.</a:t>
            </a:r>
          </a:p>
          <a:p>
            <a:r>
              <a:rPr lang="en-US" dirty="0"/>
              <a:t>Typical examples: A small hand in a large, or expressions on people’s faces.</a:t>
            </a:r>
          </a:p>
        </p:txBody>
      </p:sp>
      <p:pic>
        <p:nvPicPr>
          <p:cNvPr id="4" name="Picture 3" descr="contr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7" y="1752600"/>
            <a:ext cx="2026305" cy="50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Composition: Repetition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Rhythm and </a:t>
            </a:r>
            <a:r>
              <a:rPr lang="en-US" b="1" dirty="0"/>
              <a:t>repetition</a:t>
            </a:r>
            <a:r>
              <a:rPr lang="en-US" dirty="0"/>
              <a:t> emphasizes repeating patterns to generate interest.</a:t>
            </a:r>
          </a:p>
          <a:p>
            <a:r>
              <a:rPr lang="en-US" dirty="0"/>
              <a:t>Typical examples include trees, fence posts or people retreating into the distance.</a:t>
            </a:r>
          </a:p>
          <a:p>
            <a:r>
              <a:rPr lang="en-US" dirty="0"/>
              <a:t>Rhythm is part of nature, and feels satisfying in photography.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80" y="3930774"/>
            <a:ext cx="4087229" cy="27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6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Composition: Dominance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358640" cy="4373563"/>
          </a:xfrm>
        </p:spPr>
        <p:txBody>
          <a:bodyPr/>
          <a:lstStyle/>
          <a:p>
            <a:r>
              <a:rPr lang="en-US" dirty="0"/>
              <a:t>A photographer chooses a center of interest for prominence, or </a:t>
            </a:r>
            <a:r>
              <a:rPr lang="en-US" b="1" dirty="0"/>
              <a:t>dominance</a:t>
            </a:r>
            <a:r>
              <a:rPr lang="en-US" dirty="0"/>
              <a:t> in a scene. </a:t>
            </a:r>
          </a:p>
          <a:p>
            <a:r>
              <a:rPr lang="en-US" dirty="0"/>
              <a:t>It may not be the largest area of a scene, but has most visual impact.</a:t>
            </a:r>
          </a:p>
          <a:p>
            <a:r>
              <a:rPr lang="en-US" dirty="0"/>
              <a:t>It may enhance a feeling of dynamic tension or action evident in even a still photo.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54" y="1845068"/>
            <a:ext cx="3684346" cy="47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3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Composition: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Balance</a:t>
            </a:r>
            <a:r>
              <a:rPr lang="en-US" dirty="0"/>
              <a:t> may be symmetrical or asymmetrical.</a:t>
            </a:r>
          </a:p>
          <a:p>
            <a:r>
              <a:rPr lang="en-US" dirty="0"/>
              <a:t>Most photographs are not symmetrically balanced. </a:t>
            </a:r>
          </a:p>
          <a:p>
            <a:r>
              <a:rPr lang="en-US" dirty="0"/>
              <a:t>But visual weight on both sides should feel balanced.</a:t>
            </a:r>
          </a:p>
        </p:txBody>
      </p:sp>
      <p:pic>
        <p:nvPicPr>
          <p:cNvPr id="4" name="Picture 3" descr="worke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3658755"/>
            <a:ext cx="4600575" cy="3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30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Composition: 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Unity</a:t>
            </a:r>
            <a:r>
              <a:rPr lang="en-US" dirty="0"/>
              <a:t> reflects the entire scene, how the parts work together for the whole. I think it’s an elusive concept.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9" y="2622676"/>
            <a:ext cx="4644549" cy="40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Ethics of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Mass media photographers tell stories based on facts.</a:t>
            </a:r>
          </a:p>
          <a:p>
            <a:r>
              <a:rPr lang="en-US"/>
              <a:t>That means our choice of composition must ethically and fairly convey the facts of an event.</a:t>
            </a:r>
          </a:p>
          <a:p>
            <a:r>
              <a:rPr lang="en-US"/>
              <a:t>We try to reflect the truth as best we can.</a:t>
            </a:r>
          </a:p>
          <a:p>
            <a:r>
              <a:rPr lang="en-US"/>
              <a:t>If you are taking photos for advertising or public relations, you have more flexibility, but following photojournalism rules produces better, and more spontaneous photos.</a:t>
            </a:r>
          </a:p>
        </p:txBody>
      </p:sp>
    </p:spTree>
    <p:extLst>
      <p:ext uri="{BB962C8B-B14F-4D97-AF65-F5344CB8AC3E}">
        <p14:creationId xmlns:p14="http://schemas.microsoft.com/office/powerpoint/2010/main" val="121283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Can we offer general rules regarding composition in photography? Yes, a few.</a:t>
            </a:r>
          </a:p>
          <a:p>
            <a:pPr marL="114300" indent="0">
              <a:buNone/>
            </a:pPr>
            <a:r>
              <a:rPr lang="en-US" b="1" dirty="0"/>
              <a:t>1. Rule of thirds.</a:t>
            </a:r>
          </a:p>
          <a:p>
            <a:pPr marL="114300" indent="0">
              <a:buNone/>
            </a:pPr>
            <a:r>
              <a:rPr lang="en-US" dirty="0"/>
              <a:t>This principle emphasizes that the center of interest or subject of a photo generally should not be in the exact center of the picture. Looks static and dull.</a:t>
            </a:r>
          </a:p>
        </p:txBody>
      </p:sp>
      <p:pic>
        <p:nvPicPr>
          <p:cNvPr id="4" name="Picture 3" descr="center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4259118"/>
            <a:ext cx="3578167" cy="22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03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752600"/>
            <a:ext cx="5022273" cy="4373563"/>
          </a:xfrm>
        </p:spPr>
        <p:txBody>
          <a:bodyPr/>
          <a:lstStyle/>
          <a:p>
            <a:r>
              <a:rPr lang="en-US" dirty="0"/>
              <a:t>Try to put your center of interest on an intersection of imaginary thirds.</a:t>
            </a:r>
          </a:p>
          <a:p>
            <a:r>
              <a:rPr lang="en-US" dirty="0"/>
              <a:t>Yes, this can be overdone, but it often is a good starting point to avoid the static center.</a:t>
            </a:r>
          </a:p>
        </p:txBody>
      </p:sp>
      <p:pic>
        <p:nvPicPr>
          <p:cNvPr id="5" name="Picture 4" descr="ruleofthi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5" y="1752600"/>
            <a:ext cx="3401608" cy="47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71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16682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We find relationships between objects on different planes of a scene. These add dimension to a photo. An old photo instructor of mine called it the “near-far” effect.</a:t>
            </a:r>
          </a:p>
          <a:p>
            <a:pPr marL="114300" indent="0">
              <a:buNone/>
            </a:pPr>
            <a:r>
              <a:rPr lang="en-US" b="1" dirty="0"/>
              <a:t>2. Frame your photo with foreground objects.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CEC96-D740-8845-92F9-E7CB2B88F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90" y="3779750"/>
            <a:ext cx="4157194" cy="2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1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Like the rule of thirds, foreground framing can look cliché. Still, you’ll usually have a more powerful photo by including objects in several planes: foreground, middle, and background.</a:t>
            </a:r>
          </a:p>
        </p:txBody>
      </p:sp>
      <p:pic>
        <p:nvPicPr>
          <p:cNvPr id="5" name="Picture 4" descr="framing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2" y="3414093"/>
            <a:ext cx="5049982" cy="31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46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752600"/>
            <a:ext cx="8260671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Related to the near-far effect, we try to give viewers a sense of relationships between objects in a scene.</a:t>
            </a:r>
          </a:p>
          <a:p>
            <a:pPr marL="114300" indent="0">
              <a:buNone/>
            </a:pPr>
            <a:r>
              <a:rPr lang="en-US" dirty="0"/>
              <a:t>3. We emphasize </a:t>
            </a:r>
            <a:r>
              <a:rPr lang="en-US" b="1" dirty="0"/>
              <a:t>a sense of scale.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71" y="2721894"/>
            <a:ext cx="3147445" cy="37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2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Often photographers emphasize scale using by adding people to a scene, or hands, or other familiar objects as a way to compare relationships.</a:t>
            </a:r>
          </a:p>
        </p:txBody>
      </p:sp>
      <p:pic>
        <p:nvPicPr>
          <p:cNvPr id="4" name="Picture 3" descr="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6" y="3140365"/>
            <a:ext cx="5287818" cy="35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88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259" y="1752600"/>
            <a:ext cx="3562286" cy="4373563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We try to guide viewers through a photo. A strong way to do this is by </a:t>
            </a:r>
          </a:p>
          <a:p>
            <a:pPr marL="114300" indent="0">
              <a:buNone/>
            </a:pPr>
            <a:r>
              <a:rPr lang="en-US"/>
              <a:t>4. </a:t>
            </a:r>
            <a:r>
              <a:rPr lang="en-US" b="1"/>
              <a:t>Using leading lines.</a:t>
            </a:r>
          </a:p>
          <a:p>
            <a:pPr marL="114300" indent="0">
              <a:buNone/>
            </a:pPr>
            <a:r>
              <a:rPr lang="en-US"/>
              <a:t>Perhaps roads and fences have sometimes become cliché, but they still work to emphasize line.</a:t>
            </a:r>
          </a:p>
        </p:txBody>
      </p:sp>
      <p:pic>
        <p:nvPicPr>
          <p:cNvPr id="4" name="Picture 3" descr="leading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882059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9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Note if you use leading lines, you need to have a subject or figure at the end of the line to keep your viewer in your photo.</a:t>
            </a:r>
          </a:p>
        </p:txBody>
      </p:sp>
      <p:pic>
        <p:nvPicPr>
          <p:cNvPr id="4" name="Picture 3" descr="leadinglin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4" y="3005283"/>
            <a:ext cx="6281399" cy="35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Oops! Leading lines, but nothing to keep the viewer from following them right out of the picture.</a:t>
            </a:r>
          </a:p>
        </p:txBody>
      </p:sp>
      <p:pic>
        <p:nvPicPr>
          <p:cNvPr id="4" name="Picture 3" descr="leadinglin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45" y="2724727"/>
            <a:ext cx="6009410" cy="400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7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747328" cy="4373563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As line is a visual tool, so is repetition. To lead the eye and add interest to a scene we try to</a:t>
            </a:r>
          </a:p>
          <a:p>
            <a:pPr marL="114300" indent="0">
              <a:buNone/>
            </a:pPr>
            <a:r>
              <a:rPr lang="en-US" b="1"/>
              <a:t>5. find repeated patterns.</a:t>
            </a:r>
          </a:p>
        </p:txBody>
      </p:sp>
      <p:pic>
        <p:nvPicPr>
          <p:cNvPr id="5" name="Picture 4" descr="pattern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14" y="1752600"/>
            <a:ext cx="2412186" cy="48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9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Ethics of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023369" cy="4373563"/>
          </a:xfrm>
        </p:spPr>
        <p:txBody>
          <a:bodyPr>
            <a:normAutofit fontScale="92500"/>
          </a:bodyPr>
          <a:lstStyle/>
          <a:p>
            <a:r>
              <a:rPr lang="en-US" dirty="0"/>
              <a:t>Generally, scenes should not be consciously posed, unless they are formal portraits (“mugshots”).</a:t>
            </a:r>
          </a:p>
          <a:p>
            <a:r>
              <a:rPr lang="en-US" dirty="0"/>
              <a:t>This means, for example, if you go out on a street to cover a labor strike, you don’t ask a striker wearing red to walk in front of picketers because it would make a more colorful picture.</a:t>
            </a:r>
          </a:p>
          <a:p>
            <a:r>
              <a:rPr lang="en-US" dirty="0"/>
              <a:t>The line between honest photojournalism style and unethical manipulation is sometimes hard to draw, however.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69" y="1919974"/>
            <a:ext cx="2529868" cy="20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55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Repetition helps gives a feeling of meaning to a photo, and reflects the patterns of nature.</a:t>
            </a:r>
          </a:p>
        </p:txBody>
      </p:sp>
      <p:pic>
        <p:nvPicPr>
          <p:cNvPr id="4" name="Picture 3" descr="pattern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10" y="2668014"/>
            <a:ext cx="5563753" cy="41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2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4557742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To add interest to a dull scene, as we’ve noted, try</a:t>
            </a:r>
          </a:p>
          <a:p>
            <a:pPr marL="114300" indent="0">
              <a:buNone/>
            </a:pPr>
            <a:r>
              <a:rPr lang="en-US" b="1" dirty="0"/>
              <a:t>6. unusual camera angles.</a:t>
            </a:r>
          </a:p>
        </p:txBody>
      </p:sp>
      <p:pic>
        <p:nvPicPr>
          <p:cNvPr id="4" name="Picture 3" descr="radicalangl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42" y="1752600"/>
            <a:ext cx="3864128" cy="48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also can use an unusual camera angle to isolate a subject from a distracting background.</a:t>
            </a:r>
          </a:p>
        </p:txBody>
      </p:sp>
      <p:pic>
        <p:nvPicPr>
          <p:cNvPr id="4" name="Picture 3" descr="radicalang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2668597"/>
            <a:ext cx="6546273" cy="40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6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photo below relies on an unusual camera angle. We also see rule of thirds, patterns and scale. </a:t>
            </a:r>
          </a:p>
        </p:txBody>
      </p:sp>
      <p:pic>
        <p:nvPicPr>
          <p:cNvPr id="4" name="Picture 3" descr="radicalang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36" y="2664004"/>
            <a:ext cx="6810228" cy="39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8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85809" cy="4373563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We’ve already considered the importance of cropping. </a:t>
            </a:r>
          </a:p>
          <a:p>
            <a:pPr marL="114300" indent="0">
              <a:buNone/>
            </a:pPr>
            <a:r>
              <a:rPr lang="en-US" b="1"/>
              <a:t>7. Many images need some cropping. </a:t>
            </a:r>
          </a:p>
        </p:txBody>
      </p:sp>
      <p:pic>
        <p:nvPicPr>
          <p:cNvPr id="4" name="Picture 3" descr="cropp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13727"/>
            <a:ext cx="3580145" cy="2386763"/>
          </a:xfrm>
          <a:prstGeom prst="rect">
            <a:avLst/>
          </a:prstGeom>
        </p:spPr>
      </p:pic>
      <p:pic>
        <p:nvPicPr>
          <p:cNvPr id="5" name="Picture 4" descr="cropp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08" y="2104909"/>
            <a:ext cx="3664428" cy="46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42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for cropping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Crop empty space that adds nothing to the image, or wasted space. Avoid, however, cropping space that creates balance.</a:t>
            </a:r>
          </a:p>
          <a:p>
            <a:r>
              <a:rPr lang="en-US"/>
              <a:t>Crop for bolder content. Make the message unmistakeable. Don’t crop out necessary subtleties, however.</a:t>
            </a:r>
          </a:p>
          <a:p>
            <a:r>
              <a:rPr lang="en-US"/>
              <a:t>Avoid cropping hands or feet. Looks disconcerting.</a:t>
            </a:r>
          </a:p>
          <a:p>
            <a:r>
              <a:rPr lang="en-US"/>
              <a:t>Crop so that action is moving into, and not out of, the frame.</a:t>
            </a:r>
          </a:p>
          <a:p>
            <a:r>
              <a:rPr lang="en-US"/>
              <a:t>Avoid cropping into unusual shapes, such as stars or diamonds.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1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9875-DBE1-DB41-87AE-27B70D6D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0DA9-6C8F-1C41-B10E-AE4274935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8. Look for interesting details.</a:t>
            </a:r>
          </a:p>
          <a:p>
            <a:r>
              <a:rPr lang="en-US" dirty="0"/>
              <a:t>Sometimes mundane scenes can become interesting if pulled from a distracting background and shot from an unusual angle. </a:t>
            </a:r>
            <a:r>
              <a:rPr lang="en-US" sz="1800" dirty="0"/>
              <a:t>(Both photos taken at NDSU.)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02543-880A-7E44-91AA-CD5A563F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1" y="3667874"/>
            <a:ext cx="3979262" cy="298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98DE5-D270-054D-AD8D-90F86EB69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533" y="3667874"/>
            <a:ext cx="3485605" cy="29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3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820" y="1752600"/>
            <a:ext cx="4922980" cy="4373563"/>
          </a:xfrm>
        </p:spPr>
        <p:txBody>
          <a:bodyPr/>
          <a:lstStyle/>
          <a:p>
            <a:r>
              <a:rPr lang="en-US"/>
              <a:t>Distracting background.</a:t>
            </a:r>
          </a:p>
          <a:p>
            <a:r>
              <a:rPr lang="en-US"/>
              <a:t>Don’t forget that our eye will usually not see the distraction, unless we are aware of it when we make the photograph.</a:t>
            </a:r>
          </a:p>
        </p:txBody>
      </p:sp>
      <p:pic>
        <p:nvPicPr>
          <p:cNvPr id="4" name="Picture 3" descr="backgroundclu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3" y="1752600"/>
            <a:ext cx="3250046" cy="48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1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Empty foreground. Try to emphasize depth by finding elements for several planes.</a:t>
            </a:r>
          </a:p>
        </p:txBody>
      </p:sp>
      <p:pic>
        <p:nvPicPr>
          <p:cNvPr id="4" name="Picture 3" descr="foregroundemp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53" y="2701636"/>
            <a:ext cx="6526288" cy="40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6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Centered subject. A bull’s-eye subject is seldom attractive.</a:t>
            </a:r>
          </a:p>
        </p:txBody>
      </p:sp>
      <p:pic>
        <p:nvPicPr>
          <p:cNvPr id="4" name="Picture 3" descr="centeredsubj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44" y="2578099"/>
            <a:ext cx="6161970" cy="38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Ethics of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unethical in journalism to stage a composition unless it’s perfectly clear you’ve posed the subjects.</a:t>
            </a:r>
          </a:p>
          <a:p>
            <a:r>
              <a:rPr lang="en-US" dirty="0"/>
              <a:t>In Photoshop you can crop, lighten or darken areas.</a:t>
            </a:r>
          </a:p>
          <a:p>
            <a:r>
              <a:rPr lang="en-US" dirty="0"/>
              <a:t>Generally you can’t move or remove items from a scene, or put someone where they weren’t.</a:t>
            </a:r>
          </a:p>
        </p:txBody>
      </p:sp>
      <p:pic>
        <p:nvPicPr>
          <p:cNvPr id="4" name="Picture 3" descr="governoronmotorcyc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5" y="3891970"/>
            <a:ext cx="2212110" cy="28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5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 focal point. What am I taking a picture of?</a:t>
            </a:r>
          </a:p>
        </p:txBody>
      </p:sp>
      <p:pic>
        <p:nvPicPr>
          <p:cNvPr id="4" name="Picture 3" descr="centerofinterestmi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9" y="2381512"/>
            <a:ext cx="6501144" cy="43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2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your photo say?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364" y="1752600"/>
            <a:ext cx="5038436" cy="4373563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Photographers may look at a photo and ask: </a:t>
            </a:r>
          </a:p>
          <a:p>
            <a:r>
              <a:rPr lang="en-US"/>
              <a:t>What story does this photo tell? </a:t>
            </a:r>
          </a:p>
          <a:p>
            <a:r>
              <a:rPr lang="en-US"/>
              <a:t>Does the composition add to or detract from the message?</a:t>
            </a:r>
          </a:p>
          <a:p>
            <a:r>
              <a:rPr lang="en-US"/>
              <a:t>How can it be improved?</a:t>
            </a:r>
          </a:p>
        </p:txBody>
      </p:sp>
      <p:pic>
        <p:nvPicPr>
          <p:cNvPr id="4" name="Picture 3" descr="storyof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0" y="1655618"/>
            <a:ext cx="3348183" cy="50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8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/>
              <a:t>As photographer, you also likely will be a photo editor. Here are some tips.</a:t>
            </a:r>
          </a:p>
          <a:p>
            <a:r>
              <a:rPr lang="en-US"/>
              <a:t>In mass media photography look for pictures that tell a story. If it doesn’t enhance a story, or tell its own story, it’s not photojournalism—and I’m not sure if it’s of much interest to anyone.</a:t>
            </a:r>
          </a:p>
          <a:p>
            <a:r>
              <a:rPr lang="en-US"/>
              <a:t>Does the viewer get a feeling of what it might have been like at that event? </a:t>
            </a:r>
          </a:p>
          <a:p>
            <a:r>
              <a:rPr lang="en-US"/>
              <a:t>Does it fairly reflect the content of an event? </a:t>
            </a:r>
          </a:p>
        </p:txBody>
      </p:sp>
    </p:spTree>
    <p:extLst>
      <p:ext uri="{BB962C8B-B14F-4D97-AF65-F5344CB8AC3E}">
        <p14:creationId xmlns:p14="http://schemas.microsoft.com/office/powerpoint/2010/main" val="3564663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media photography usually includes people, and they usually are facing generally toward the camera, if close enough to be identifiable.</a:t>
            </a:r>
          </a:p>
          <a:p>
            <a:r>
              <a:rPr lang="en-US" dirty="0"/>
              <a:t>Avoid awkward posing. People should generally not be standing and staring at the camera, except for </a:t>
            </a:r>
            <a:r>
              <a:rPr lang="en-US" dirty="0" err="1"/>
              <a:t>mugshots</a:t>
            </a:r>
            <a:r>
              <a:rPr lang="en-US" dirty="0"/>
              <a:t>.</a:t>
            </a:r>
          </a:p>
        </p:txBody>
      </p:sp>
      <p:pic>
        <p:nvPicPr>
          <p:cNvPr id="4" name="Picture 3" descr="edinburghra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15" y="3743501"/>
            <a:ext cx="3925379" cy="30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26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741722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Avoid the common “7-10 split”: two people in a photo with an expanse of dead space in between. </a:t>
            </a:r>
          </a:p>
          <a:p>
            <a:r>
              <a:rPr lang="en-US" dirty="0"/>
              <a:t>Composition: If it’s poorly composed, too dark, too light, or out of focus, and can’t be fixed, throw it out. Show use the best you have.</a:t>
            </a:r>
          </a:p>
          <a:p>
            <a:r>
              <a:rPr lang="en-US" dirty="0"/>
              <a:t>You are judged as a photographer by your weakest photo. Keep only your strongest.</a:t>
            </a:r>
          </a:p>
        </p:txBody>
      </p:sp>
      <p:pic>
        <p:nvPicPr>
          <p:cNvPr id="4" name="Picture 3" descr="outoffoc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22" y="3381999"/>
            <a:ext cx="3803730" cy="25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3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148656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Ethics and mass media photography.</a:t>
            </a:r>
          </a:p>
          <a:p>
            <a:r>
              <a:rPr lang="en-US" dirty="0"/>
              <a:t>Is it okay to show this person in an embarrassing or private moment?</a:t>
            </a:r>
          </a:p>
          <a:p>
            <a:r>
              <a:rPr lang="en-US" dirty="0"/>
              <a:t>Is it okay to show nudity?</a:t>
            </a:r>
          </a:p>
          <a:p>
            <a:r>
              <a:rPr lang="en-US" dirty="0"/>
              <a:t>Does the photo truly reflect the expressions and the context of the story? Or does it mislead?</a:t>
            </a:r>
          </a:p>
          <a:p>
            <a:r>
              <a:rPr lang="en-US" dirty="0"/>
              <a:t>What is acceptable depends on the publication as well as ethical principles.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56" y="3503489"/>
            <a:ext cx="2289600" cy="31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Ethics of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373563"/>
          </a:xfrm>
        </p:spPr>
        <p:txBody>
          <a:bodyPr>
            <a:normAutofit/>
          </a:bodyPr>
          <a:lstStyle/>
          <a:p>
            <a:r>
              <a:rPr lang="en-US" sz="2000" dirty="0"/>
              <a:t>Because in photojournalism you can’t ethically set up stories, you have to be a good photo hunter.</a:t>
            </a:r>
          </a:p>
          <a:p>
            <a:r>
              <a:rPr lang="en-US" sz="2000" dirty="0"/>
              <a:t>That is, you find a good location, wait for something to happen, and shoot at just the right moment.</a:t>
            </a:r>
          </a:p>
          <a:p>
            <a:r>
              <a:rPr lang="en-US" sz="2000" dirty="0"/>
              <a:t>Luck is certainly part of photography. But the best photographers try to manage their luck.</a:t>
            </a:r>
          </a:p>
        </p:txBody>
      </p:sp>
      <p:pic>
        <p:nvPicPr>
          <p:cNvPr id="4" name="Picture 3" descr="Londonthe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54" y="1884217"/>
            <a:ext cx="4521200" cy="34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and the camera see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to consider what the camera sees.</a:t>
            </a:r>
          </a:p>
          <a:p>
            <a:r>
              <a:rPr lang="en-US" dirty="0"/>
              <a:t>The human eye can see almost 180 degrees.</a:t>
            </a:r>
          </a:p>
          <a:p>
            <a:r>
              <a:rPr lang="en-US" dirty="0"/>
              <a:t>Even a very wide-angle camera lens can see up to perhaps only 84 degrees.</a:t>
            </a:r>
          </a:p>
          <a:p>
            <a:r>
              <a:rPr lang="en-US" dirty="0"/>
              <a:t>But our 180-degree vision isn’t sharp across the whole field of view.</a:t>
            </a:r>
          </a:p>
          <a:p>
            <a:r>
              <a:rPr lang="en-US" dirty="0"/>
              <a:t>In fact, our peripheral vision is blurry. Only one point is sharp.</a:t>
            </a:r>
          </a:p>
        </p:txBody>
      </p:sp>
    </p:spTree>
    <p:extLst>
      <p:ext uri="{BB962C8B-B14F-4D97-AF65-F5344CB8AC3E}">
        <p14:creationId xmlns:p14="http://schemas.microsoft.com/office/powerpoint/2010/main" val="64247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and our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can test this field of vision. </a:t>
            </a:r>
          </a:p>
          <a:p>
            <a:r>
              <a:rPr lang="en-US"/>
              <a:t>Hold two fingers nearly together in front of you.</a:t>
            </a:r>
          </a:p>
          <a:p>
            <a:r>
              <a:rPr lang="en-US"/>
              <a:t>Focus your gaze on one finger.</a:t>
            </a:r>
          </a:p>
          <a:p>
            <a:r>
              <a:rPr lang="en-US"/>
              <a:t>Move the other off to the side a little bit.</a:t>
            </a:r>
          </a:p>
          <a:p>
            <a:r>
              <a:rPr lang="en-US"/>
              <a:t>It will soon become blurry.</a:t>
            </a:r>
          </a:p>
        </p:txBody>
      </p:sp>
    </p:spTree>
    <p:extLst>
      <p:ext uri="{BB962C8B-B14F-4D97-AF65-F5344CB8AC3E}">
        <p14:creationId xmlns:p14="http://schemas.microsoft.com/office/powerpoint/2010/main" val="259627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of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compensate for this, our eyes scan a scene from many points. Our brain interprets this information to give us a perception of what we are seeing.</a:t>
            </a:r>
          </a:p>
          <a:p>
            <a:r>
              <a:rPr lang="en-US"/>
              <a:t>A camera does not do this. It will record everything in its plane of view to be in focus.</a:t>
            </a:r>
          </a:p>
          <a:p>
            <a:r>
              <a:rPr lang="en-US"/>
              <a:t>In the example above, the camera, unlike our eyes, will record both fingers in focus.</a:t>
            </a:r>
          </a:p>
        </p:txBody>
      </p:sp>
    </p:spTree>
    <p:extLst>
      <p:ext uri="{BB962C8B-B14F-4D97-AF65-F5344CB8AC3E}">
        <p14:creationId xmlns:p14="http://schemas.microsoft.com/office/powerpoint/2010/main" val="3526319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691</TotalTime>
  <Words>2206</Words>
  <Application>Microsoft Macintosh PowerPoint</Application>
  <PresentationFormat>On-screen Show (4:3)</PresentationFormat>
  <Paragraphs>186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Book Antiqua</vt:lpstr>
      <vt:lpstr>Century Gothic</vt:lpstr>
      <vt:lpstr>Apothecary</vt:lpstr>
      <vt:lpstr>Composition</vt:lpstr>
      <vt:lpstr>Composition</vt:lpstr>
      <vt:lpstr>Ethics of composition</vt:lpstr>
      <vt:lpstr>Ethics of composition</vt:lpstr>
      <vt:lpstr>Ethics of composition</vt:lpstr>
      <vt:lpstr>Ethics of composition</vt:lpstr>
      <vt:lpstr>what we and the camera see</vt:lpstr>
      <vt:lpstr>We and our cameras</vt:lpstr>
      <vt:lpstr>Field of vision</vt:lpstr>
      <vt:lpstr>Camera and eye</vt:lpstr>
      <vt:lpstr>One eye and lens</vt:lpstr>
      <vt:lpstr>Background distractions</vt:lpstr>
      <vt:lpstr>Negative space</vt:lpstr>
      <vt:lpstr>Isolating subjects </vt:lpstr>
      <vt:lpstr>Context and mood</vt:lpstr>
      <vt:lpstr>Visual tools</vt:lpstr>
      <vt:lpstr>Visual tools</vt:lpstr>
      <vt:lpstr>Line</vt:lpstr>
      <vt:lpstr>Line</vt:lpstr>
      <vt:lpstr>Shapes</vt:lpstr>
      <vt:lpstr>Tone</vt:lpstr>
      <vt:lpstr>Texture</vt:lpstr>
      <vt:lpstr>Color</vt:lpstr>
      <vt:lpstr>tools for composition</vt:lpstr>
      <vt:lpstr>Composition: contrast</vt:lpstr>
      <vt:lpstr>Composition: Repetition</vt:lpstr>
      <vt:lpstr>Composition: Dominance</vt:lpstr>
      <vt:lpstr>Composition: Balance</vt:lpstr>
      <vt:lpstr>Composition: Unity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Basic principles</vt:lpstr>
      <vt:lpstr>Guidelines for cropping</vt:lpstr>
      <vt:lpstr>Basic principles</vt:lpstr>
      <vt:lpstr>Common mistakes</vt:lpstr>
      <vt:lpstr>Common mistakes</vt:lpstr>
      <vt:lpstr>Common mistakes</vt:lpstr>
      <vt:lpstr>Common mistakes</vt:lpstr>
      <vt:lpstr>What does your photo say?</vt:lpstr>
      <vt:lpstr>Photo editing</vt:lpstr>
      <vt:lpstr>Photo editing</vt:lpstr>
      <vt:lpstr>Photo editing</vt:lpstr>
      <vt:lpstr>Photo editing</vt:lpstr>
    </vt:vector>
  </TitlesOfParts>
  <Company>NDSU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</dc:title>
  <dc:creator>Ross Collins</dc:creator>
  <cp:lastModifiedBy>Ross Collins</cp:lastModifiedBy>
  <cp:revision>95</cp:revision>
  <dcterms:created xsi:type="dcterms:W3CDTF">2012-02-13T17:41:05Z</dcterms:created>
  <dcterms:modified xsi:type="dcterms:W3CDTF">2019-05-02T19:45:32Z</dcterms:modified>
</cp:coreProperties>
</file>